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16"/>
  </p:notesMasterIdLst>
  <p:sldIdLst>
    <p:sldId id="256" r:id="rId2"/>
    <p:sldId id="257" r:id="rId3"/>
    <p:sldId id="268" r:id="rId4"/>
    <p:sldId id="258" r:id="rId5"/>
    <p:sldId id="259" r:id="rId6"/>
    <p:sldId id="260" r:id="rId7"/>
    <p:sldId id="261" r:id="rId8"/>
    <p:sldId id="262" r:id="rId9"/>
    <p:sldId id="263" r:id="rId10"/>
    <p:sldId id="264" r:id="rId11"/>
    <p:sldId id="265" r:id="rId12"/>
    <p:sldId id="269" r:id="rId13"/>
    <p:sldId id="266" r:id="rId14"/>
    <p:sldId id="267" r:id="rId1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B65938-B912-4407-8A10-DBE998BF1E38}">
  <a:tblStyle styleId="{A6B65938-B912-4407-8A10-DBE998BF1E38}"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dk1">
              <a:alpha val="20000"/>
            </a:schemeClr>
          </a:solidFill>
        </a:fill>
      </a:tcStyle>
    </a:band1H>
    <a:band2H>
      <a:tcTxStyle b="off" i="off"/>
      <a:tcStyle>
        <a:tcBdr/>
      </a:tcStyle>
    </a:band2H>
    <a:band1V>
      <a:tcTxStyle b="off" i="off"/>
      <a:tcStyle>
        <a:tcBdr/>
        <a:fill>
          <a:solidFill>
            <a:schemeClr val="dk1">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chemeClr val="dk1"/>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chemeClr val="dk1"/>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9DA6FBCB-3E25-4BC5-B715-1679A74C02A4}" styleName="Table_1">
    <a:wholeTbl>
      <a:tcTxStyle b="off" i="off">
        <a:font>
          <a:latin typeface="Arial"/>
          <a:ea typeface="Arial"/>
          <a:cs typeface="Arial"/>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5">
              <a:alpha val="20000"/>
            </a:schemeClr>
          </a:solidFill>
        </a:fill>
      </a:tcStyle>
    </a:band1H>
    <a:band2H>
      <a:tcTxStyle b="off" i="off"/>
      <a:tcStyle>
        <a:tcBdr/>
      </a:tcStyle>
    </a:band2H>
    <a:band1V>
      <a:tcTxStyle b="off" i="off"/>
      <a:tcStyle>
        <a:tcBdr/>
        <a:fill>
          <a:solidFill>
            <a:schemeClr val="accent5">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89"/>
    <p:restoredTop sz="91220"/>
  </p:normalViewPr>
  <p:slideViewPr>
    <p:cSldViewPr snapToGrid="0">
      <p:cViewPr varScale="1">
        <p:scale>
          <a:sx n="101" d="100"/>
          <a:sy n="101" d="100"/>
        </p:scale>
        <p:origin x="20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zh-TW"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uanlan.zhihu.com/p/12572304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Google Shape;2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1.標題-黃字-黑字左-帶入兩種情境（護理師-行政情境）簡單帶過就好-最後說接下來的投影片會用一些簡單的動畫以及影片的方式來詳細的說明我們是如何解決這樣的一個狀況</a:t>
            </a:r>
            <a:r>
              <a:rPr lang="zh-TW" altLang="en-US" dirty="0"/>
              <a:t> 以及詳細的呈現我們所採用的系統架構</a:t>
            </a:r>
            <a:endParaRPr lang="en-US" dirty="0"/>
          </a:p>
        </p:txBody>
      </p:sp>
      <p:sp>
        <p:nvSpPr>
          <p:cNvPr id="24" name="Google Shape;24;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8" name="Google Shape;178;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0694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a:t>加個甘特圖</a:t>
            </a:r>
            <a:endParaRPr/>
          </a:p>
          <a:p>
            <a:pPr marL="0" lvl="0" indent="0" algn="l" rtl="0">
              <a:lnSpc>
                <a:spcPct val="100000"/>
              </a:lnSpc>
              <a:spcBef>
                <a:spcPts val="0"/>
              </a:spcBef>
              <a:spcAft>
                <a:spcPts val="0"/>
              </a:spcAft>
              <a:buSzPts val="1400"/>
              <a:buNone/>
            </a:pPr>
            <a:endParaRPr/>
          </a:p>
        </p:txBody>
      </p:sp>
      <p:sp>
        <p:nvSpPr>
          <p:cNvPr id="337" name="Google Shape;337;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altLang="en-US" dirty="0"/>
              <a:t>講護理師沒使用我們的系統會是怎樣的情形，在來就是介紹我們的使用者介面後講解護理師只要做簡單的輸入就可以有完整的護理紀錄輸出，最後再匯出到</a:t>
            </a:r>
            <a:r>
              <a:rPr lang="en-US" altLang="zh-TW" dirty="0"/>
              <a:t>excel PDF</a:t>
            </a:r>
            <a:r>
              <a:rPr lang="zh-TW" altLang="en-US" dirty="0"/>
              <a:t>或</a:t>
            </a:r>
            <a:r>
              <a:rPr lang="en-US" altLang="zh-TW" dirty="0"/>
              <a:t>word</a:t>
            </a:r>
            <a:endParaRPr dirty="0"/>
          </a:p>
        </p:txBody>
      </p:sp>
      <p:sp>
        <p:nvSpPr>
          <p:cNvPr id="63" name="Google Shape;6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altLang="en-US" dirty="0"/>
              <a:t>剛剛都是用動畫的方式介紹 現在來看看實際上的流程會是怎麼樣，首先護理師根據病患所描述的症狀ＸＸ然後輸入ＸＸ然後有輸出ＸＸ之後匯出ＸＸ</a:t>
            </a:r>
            <a:endParaRPr dirty="0"/>
          </a:p>
        </p:txBody>
      </p:sp>
      <p:sp>
        <p:nvSpPr>
          <p:cNvPr id="277" name="Google Shape;277;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3569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9" name="Google Shape;9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fontAlgn="base">
              <a:buFont typeface="+mj-lt"/>
              <a:buAutoNum type="arabicPeriod"/>
            </a:pPr>
            <a:r>
              <a:rPr lang="zh-TW" altLang="en-US" b="0" i="0" dirty="0">
                <a:solidFill>
                  <a:srgbClr val="000000"/>
                </a:solidFill>
                <a:effectLst/>
                <a:latin typeface="inherit"/>
              </a:rPr>
              <a:t>我們是使用</a:t>
            </a:r>
            <a:r>
              <a:rPr lang="en" altLang="zh-TW" b="0" i="0" dirty="0">
                <a:solidFill>
                  <a:srgbClr val="000000"/>
                </a:solidFill>
                <a:effectLst/>
                <a:latin typeface="inherit"/>
              </a:rPr>
              <a:t>C#</a:t>
            </a:r>
            <a:r>
              <a:rPr lang="zh-TW" altLang="en-US" b="0" i="0" dirty="0">
                <a:solidFill>
                  <a:srgbClr val="000000"/>
                </a:solidFill>
                <a:effectLst/>
                <a:latin typeface="inherit"/>
              </a:rPr>
              <a:t>作為前端語言來設計整個</a:t>
            </a:r>
            <a:r>
              <a:rPr lang="en" altLang="zh-TW" b="0" i="0" dirty="0">
                <a:solidFill>
                  <a:srgbClr val="000000"/>
                </a:solidFill>
                <a:effectLst/>
                <a:latin typeface="inherit"/>
              </a:rPr>
              <a:t>UI</a:t>
            </a:r>
            <a:r>
              <a:rPr lang="zh-TW" altLang="en" b="0" i="0" dirty="0">
                <a:solidFill>
                  <a:srgbClr val="000000"/>
                </a:solidFill>
                <a:effectLst/>
                <a:latin typeface="inherit"/>
              </a:rPr>
              <a:t>，</a:t>
            </a:r>
            <a:r>
              <a:rPr lang="zh-TW" altLang="en-US" b="0" i="0" dirty="0">
                <a:solidFill>
                  <a:srgbClr val="000000"/>
                </a:solidFill>
                <a:effectLst/>
                <a:latin typeface="inherit"/>
              </a:rPr>
              <a:t>後端處理的部分則是用</a:t>
            </a:r>
            <a:r>
              <a:rPr lang="en" altLang="zh-TW" b="0" i="0" dirty="0">
                <a:solidFill>
                  <a:srgbClr val="000000"/>
                </a:solidFill>
                <a:effectLst/>
                <a:latin typeface="inherit"/>
              </a:rPr>
              <a:t>Python</a:t>
            </a:r>
            <a:r>
              <a:rPr lang="zh-TW" altLang="en-US" b="0" i="0" dirty="0">
                <a:solidFill>
                  <a:srgbClr val="000000"/>
                </a:solidFill>
                <a:effectLst/>
                <a:latin typeface="inherit"/>
              </a:rPr>
              <a:t>來處理。 使用者開啟系統後會需要先進行登陸，登陸過後就會進入主要視窗</a:t>
            </a:r>
          </a:p>
          <a:p>
            <a:pPr algn="l" fontAlgn="base">
              <a:buFont typeface="+mj-lt"/>
              <a:buAutoNum type="arabicPeriod"/>
            </a:pPr>
            <a:r>
              <a:rPr lang="en-US" altLang="zh-TW" b="0" i="0" dirty="0">
                <a:solidFill>
                  <a:srgbClr val="000000"/>
                </a:solidFill>
                <a:effectLst/>
                <a:latin typeface="inherit"/>
              </a:rPr>
              <a:t>[22:45]</a:t>
            </a:r>
            <a:r>
              <a:rPr lang="zh-TW" altLang="en-US" b="0" i="0" dirty="0">
                <a:solidFill>
                  <a:srgbClr val="000000"/>
                </a:solidFill>
                <a:effectLst/>
                <a:latin typeface="inherit"/>
              </a:rPr>
              <a:t>主要視窗的左半邊為護理紀錄產生系統，</a:t>
            </a:r>
            <a:r>
              <a:rPr lang="en-US" altLang="zh-TW" b="0" i="0" dirty="0">
                <a:solidFill>
                  <a:srgbClr val="000000"/>
                </a:solidFill>
                <a:effectLst/>
                <a:latin typeface="inherit"/>
              </a:rPr>
              <a:t>(</a:t>
            </a:r>
            <a:r>
              <a:rPr lang="zh-TW" altLang="en-US" b="0" i="0" dirty="0">
                <a:solidFill>
                  <a:srgbClr val="000000"/>
                </a:solidFill>
                <a:effectLst/>
                <a:latin typeface="inherit"/>
              </a:rPr>
              <a:t>照</a:t>
            </a:r>
            <a:r>
              <a:rPr lang="en" altLang="zh-TW" b="0" i="0" dirty="0">
                <a:solidFill>
                  <a:srgbClr val="000000"/>
                </a:solidFill>
                <a:effectLst/>
                <a:latin typeface="inherit"/>
              </a:rPr>
              <a:t>step 1 2 3 4</a:t>
            </a:r>
            <a:r>
              <a:rPr lang="zh-TW" altLang="en-US" b="0" i="0" dirty="0">
                <a:solidFill>
                  <a:srgbClr val="000000"/>
                </a:solidFill>
                <a:effectLst/>
                <a:latin typeface="inherit"/>
              </a:rPr>
              <a:t>念</a:t>
            </a:r>
            <a:r>
              <a:rPr lang="en-US" altLang="zh-TW" b="0" i="0" dirty="0">
                <a:solidFill>
                  <a:srgbClr val="000000"/>
                </a:solidFill>
                <a:effectLst/>
                <a:latin typeface="inherit"/>
              </a:rPr>
              <a:t>)</a:t>
            </a:r>
            <a:r>
              <a:rPr lang="zh-TW" altLang="en-US" b="0" i="0" dirty="0">
                <a:solidFill>
                  <a:srgbClr val="000000"/>
                </a:solidFill>
                <a:effectLst/>
                <a:latin typeface="inherit"/>
              </a:rPr>
              <a:t>，右半邊為預覽及匯出</a:t>
            </a:r>
            <a:r>
              <a:rPr lang="en" altLang="zh-TW" b="0" i="0" dirty="0">
                <a:solidFill>
                  <a:srgbClr val="000000"/>
                </a:solidFill>
                <a:effectLst/>
                <a:latin typeface="inherit"/>
              </a:rPr>
              <a:t>PDF</a:t>
            </a:r>
            <a:r>
              <a:rPr lang="zh-TW" altLang="en-US" b="0" i="0" dirty="0">
                <a:solidFill>
                  <a:srgbClr val="000000"/>
                </a:solidFill>
                <a:effectLst/>
                <a:latin typeface="inherit"/>
              </a:rPr>
              <a:t>系統</a:t>
            </a:r>
            <a:endParaRPr lang="en-US" altLang="zh-TW" b="0" i="0" dirty="0">
              <a:solidFill>
                <a:srgbClr val="000000"/>
              </a:solidFill>
              <a:effectLst/>
              <a:latin typeface="inherit"/>
            </a:endParaRPr>
          </a:p>
          <a:p>
            <a:pPr algn="l" fontAlgn="base">
              <a:buFont typeface="+mj-lt"/>
              <a:buAutoNum type="arabicPeriod"/>
            </a:pPr>
            <a:r>
              <a:rPr lang="zh-TW" altLang="en-US" b="0" i="0" dirty="0">
                <a:solidFill>
                  <a:srgbClr val="000000"/>
                </a:solidFill>
                <a:effectLst/>
                <a:latin typeface="inherit"/>
              </a:rPr>
              <a:t>匯出至</a:t>
            </a:r>
            <a:r>
              <a:rPr lang="en" altLang="zh-TW" b="0" i="0" dirty="0">
                <a:solidFill>
                  <a:srgbClr val="000000"/>
                </a:solidFill>
                <a:effectLst/>
                <a:latin typeface="inherit"/>
              </a:rPr>
              <a:t>PDF</a:t>
            </a:r>
            <a:r>
              <a:rPr lang="zh-TW" altLang="en-US" b="0" i="0" dirty="0">
                <a:solidFill>
                  <a:srgbClr val="000000"/>
                </a:solidFill>
                <a:effectLst/>
                <a:latin typeface="inherit"/>
              </a:rPr>
              <a:t>系統可由病床號或編輯者作為搜尋條件來篩選要匯出成</a:t>
            </a:r>
            <a:r>
              <a:rPr lang="en" altLang="zh-TW" b="0" i="0" dirty="0">
                <a:solidFill>
                  <a:srgbClr val="000000"/>
                </a:solidFill>
                <a:effectLst/>
                <a:latin typeface="inherit"/>
              </a:rPr>
              <a:t>PDF</a:t>
            </a:r>
            <a:r>
              <a:rPr lang="zh-TW" altLang="en-US" b="0" i="0" dirty="0">
                <a:solidFill>
                  <a:srgbClr val="000000"/>
                </a:solidFill>
                <a:effectLst/>
                <a:latin typeface="inherit"/>
              </a:rPr>
              <a:t>檔的護理紀錄</a:t>
            </a:r>
          </a:p>
          <a:p>
            <a:pPr marL="0" lvl="0" indent="0" algn="l" rtl="0">
              <a:lnSpc>
                <a:spcPct val="100000"/>
              </a:lnSpc>
              <a:spcBef>
                <a:spcPts val="0"/>
              </a:spcBef>
              <a:spcAft>
                <a:spcPts val="0"/>
              </a:spcAft>
              <a:buSzPts val="1400"/>
              <a:buNone/>
            </a:pPr>
            <a:endParaRPr dirty="0"/>
          </a:p>
        </p:txBody>
      </p:sp>
      <p:sp>
        <p:nvSpPr>
          <p:cNvPr id="178" name="Google Shape;178;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dirty="0"/>
              <a:t>https://andy6804tw.github.io/2020/10/24/tf-gru-weight/</a:t>
            </a:r>
            <a:endParaRPr lang="en-US" altLang="zh-TW" dirty="0"/>
          </a:p>
          <a:p>
            <a:pPr marL="0" marR="0" lvl="0" indent="0" algn="l" rtl="0">
              <a:lnSpc>
                <a:spcPct val="100000"/>
              </a:lnSpc>
              <a:spcBef>
                <a:spcPts val="0"/>
              </a:spcBef>
              <a:spcAft>
                <a:spcPts val="0"/>
              </a:spcAft>
              <a:buClr>
                <a:srgbClr val="000000"/>
              </a:buClr>
              <a:buSzPts val="1400"/>
              <a:buFont typeface="Arial"/>
              <a:buNone/>
            </a:pPr>
            <a:r>
              <a:rPr lang="zh-TW" altLang="en-US" dirty="0"/>
              <a:t>使用推薦系統－輸入</a:t>
            </a:r>
            <a:r>
              <a:rPr lang="en-US" altLang="zh-TW" dirty="0"/>
              <a:t>-</a:t>
            </a:r>
            <a:r>
              <a:rPr lang="zh-TW" altLang="en-US" dirty="0"/>
              <a:t>進行運算</a:t>
            </a:r>
            <a:r>
              <a:rPr lang="en-US" altLang="zh-TW" dirty="0"/>
              <a:t>-</a:t>
            </a:r>
            <a:r>
              <a:rPr lang="zh-TW" altLang="en-US" dirty="0"/>
              <a:t>顯示直角坐標</a:t>
            </a:r>
            <a:r>
              <a:rPr lang="en-US" altLang="zh-TW" dirty="0"/>
              <a:t>-</a:t>
            </a:r>
            <a:r>
              <a:rPr lang="zh-TW" altLang="en-US" dirty="0"/>
              <a:t>然後會有預測向量</a:t>
            </a:r>
            <a:r>
              <a:rPr lang="en-US" altLang="zh-TW" dirty="0"/>
              <a:t>-</a:t>
            </a:r>
            <a:r>
              <a:rPr lang="zh-TW" altLang="en-US" dirty="0"/>
              <a:t>根據輸入以及先前的訓練資料假設有四種範本 其中包含關鍵字 出 院 出院，根據角度</a:t>
            </a:r>
            <a:r>
              <a:rPr lang="en-US" altLang="zh-TW" dirty="0"/>
              <a:t>XXX</a:t>
            </a:r>
            <a:r>
              <a:rPr lang="zh-TW" altLang="en-US" dirty="0"/>
              <a:t>然後選出對應輸入</a:t>
            </a:r>
            <a:r>
              <a:rPr lang="en-US" altLang="zh-TW" dirty="0"/>
              <a:t>-</a:t>
            </a:r>
            <a:r>
              <a:rPr lang="zh-TW" altLang="en-US" dirty="0"/>
              <a:t>然後改成患者想出願 </a:t>
            </a:r>
            <a:r>
              <a:rPr lang="en-US" altLang="zh-TW" dirty="0"/>
              <a:t>–</a:t>
            </a:r>
            <a:r>
              <a:rPr lang="zh-TW" altLang="en-US" dirty="0"/>
              <a:t>有</a:t>
            </a:r>
            <a:r>
              <a:rPr lang="en-US" altLang="zh-TW" dirty="0"/>
              <a:t>XX</a:t>
            </a:r>
            <a:r>
              <a:rPr lang="zh-TW" altLang="en-US" dirty="0"/>
              <a:t>輸入 礙於不是</a:t>
            </a:r>
            <a:r>
              <a:rPr lang="en-US" altLang="zh-TW" dirty="0"/>
              <a:t>if</a:t>
            </a:r>
            <a:r>
              <a:rPr lang="zh-TW" altLang="en-US" dirty="0"/>
              <a:t>等而是推薦系統</a:t>
            </a:r>
            <a:r>
              <a:rPr lang="en-US" altLang="zh-TW" dirty="0"/>
              <a:t>xxx</a:t>
            </a:r>
            <a:endParaRPr dirty="0"/>
          </a:p>
          <a:p>
            <a:pPr marL="0" lvl="0" indent="0" algn="l" rtl="0">
              <a:lnSpc>
                <a:spcPct val="100000"/>
              </a:lnSpc>
              <a:spcBef>
                <a:spcPts val="0"/>
              </a:spcBef>
              <a:spcAft>
                <a:spcPts val="0"/>
              </a:spcAft>
              <a:buSzPts val="1400"/>
              <a:buNone/>
            </a:pPr>
            <a:endParaRPr dirty="0"/>
          </a:p>
        </p:txBody>
      </p:sp>
      <p:sp>
        <p:nvSpPr>
          <p:cNvPr id="213" name="Google Shape;21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dirty="0"/>
              <a:t>加點酷酷的工具</a:t>
            </a:r>
            <a:endParaRPr dirty="0"/>
          </a:p>
          <a:p>
            <a:pPr marL="0" lvl="0" indent="0" algn="l" rtl="0">
              <a:lnSpc>
                <a:spcPct val="100000"/>
              </a:lnSpc>
              <a:spcBef>
                <a:spcPts val="0"/>
              </a:spcBef>
              <a:spcAft>
                <a:spcPts val="0"/>
              </a:spcAft>
              <a:buSzPts val="1400"/>
              <a:buNone/>
            </a:pPr>
            <a:r>
              <a:rPr lang="zh-TW" b="0" i="0" u="sng" strike="noStrike" dirty="0">
                <a:solidFill>
                  <a:schemeClr val="hlink"/>
                </a:solidFill>
                <a:latin typeface="Arial"/>
                <a:ea typeface="Arial"/>
                <a:cs typeface="Arial"/>
                <a:sym typeface="Arial"/>
                <a:hlinkClick r:id="rId3"/>
              </a:rPr>
              <a:t>https://zhuanlan.zhihu.com/p/125723048</a:t>
            </a:r>
            <a:endParaRPr dirty="0"/>
          </a:p>
        </p:txBody>
      </p:sp>
      <p:sp>
        <p:nvSpPr>
          <p:cNvPr id="263" name="Google Shape;26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altLang="en-US" dirty="0"/>
              <a:t>唸標題 放影片 </a:t>
            </a:r>
            <a:r>
              <a:rPr lang="en-US" altLang="zh-TW" dirty="0"/>
              <a:t>–</a:t>
            </a:r>
            <a:r>
              <a:rPr lang="zh-TW" altLang="en-US" dirty="0"/>
              <a:t>上方是ＭＢ下方</a:t>
            </a:r>
            <a:r>
              <a:rPr lang="en-US" altLang="zh-TW" dirty="0"/>
              <a:t>MA</a:t>
            </a:r>
            <a:r>
              <a:rPr lang="zh-TW" altLang="en-US" dirty="0"/>
              <a:t> 在</a:t>
            </a:r>
            <a:r>
              <a:rPr lang="en-US" altLang="zh-TW" dirty="0"/>
              <a:t>MA</a:t>
            </a:r>
            <a:r>
              <a:rPr lang="zh-TW" altLang="en-US" dirty="0"/>
              <a:t>的部分（講步驟）最後得到</a:t>
            </a:r>
            <a:r>
              <a:rPr lang="en-US" altLang="zh-TW" dirty="0"/>
              <a:t>XX</a:t>
            </a:r>
            <a:r>
              <a:rPr lang="zh-TW" altLang="en-US" dirty="0"/>
              <a:t>時間，在來看到上面是傳統護理師</a:t>
            </a:r>
            <a:r>
              <a:rPr lang="en-US" altLang="zh-TW" dirty="0"/>
              <a:t>XX</a:t>
            </a:r>
            <a:r>
              <a:rPr lang="zh-TW" altLang="en-US" dirty="0"/>
              <a:t>這樣的缺點ＸＸ而且還有ＸＸ最後時間ＸＸ然後得到最後</a:t>
            </a:r>
            <a:r>
              <a:rPr lang="en-US" altLang="zh-TW" dirty="0"/>
              <a:t>treat</a:t>
            </a:r>
            <a:r>
              <a:rPr lang="zh-TW" altLang="en-US" dirty="0"/>
              <a:t>為</a:t>
            </a:r>
            <a:r>
              <a:rPr lang="en-US" altLang="zh-TW" dirty="0"/>
              <a:t>-29.1</a:t>
            </a:r>
            <a:endParaRPr dirty="0"/>
          </a:p>
        </p:txBody>
      </p:sp>
      <p:sp>
        <p:nvSpPr>
          <p:cNvPr id="277" name="Google Shape;277;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p:cSld name="標題投影片">
    <p:spTree>
      <p:nvGrpSpPr>
        <p:cNvPr id="1" name="Shape 14"/>
        <p:cNvGrpSpPr/>
        <p:nvPr/>
      </p:nvGrpSpPr>
      <p:grpSpPr>
        <a:xfrm>
          <a:off x="0" y="0"/>
          <a:ext cx="0" cy="0"/>
          <a:chOff x="0" y="0"/>
          <a:chExt cx="0" cy="0"/>
        </a:xfrm>
      </p:grpSpPr>
      <p:sp>
        <p:nvSpPr>
          <p:cNvPr id="15" name="Google Shape;15;p2"/>
          <p:cNvSpPr/>
          <p:nvPr/>
        </p:nvSpPr>
        <p:spPr>
          <a:xfrm>
            <a:off x="8718507" y="6492872"/>
            <a:ext cx="425494" cy="365128"/>
          </a:xfrm>
          <a:prstGeom prst="roundRect">
            <a:avLst>
              <a:gd name="adj" fmla="val 16667"/>
            </a:avLst>
          </a:prstGeom>
          <a:solidFill>
            <a:srgbClr val="FBE4D4">
              <a:alpha val="68627"/>
            </a:srgbClr>
          </a:solidFill>
          <a:ln>
            <a:noFill/>
          </a:ln>
          <a:effectLst>
            <a:outerShdw dist="63500" sx="1000" sy="1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16;p2"/>
          <p:cNvSpPr txBox="1">
            <a:spLocks noGrp="1"/>
          </p:cNvSpPr>
          <p:nvPr>
            <p:ph type="sldNum" idx="12"/>
          </p:nvPr>
        </p:nvSpPr>
        <p:spPr>
          <a:xfrm>
            <a:off x="7122160" y="6492875"/>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17" name="Google Shape;17;p2"/>
          <p:cNvSpPr txBox="1"/>
          <p:nvPr/>
        </p:nvSpPr>
        <p:spPr>
          <a:xfrm>
            <a:off x="0" y="6492877"/>
            <a:ext cx="2057400" cy="36512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solidFill>
                  <a:srgbClr val="888888"/>
                </a:solidFill>
                <a:latin typeface="Microsoft JhengHei"/>
                <a:ea typeface="Microsoft JhengHei"/>
                <a:cs typeface="Microsoft JhengHei"/>
                <a:sym typeface="Microsoft JhengHei"/>
              </a:rPr>
              <a:t>2022/1</a:t>
            </a:r>
            <a:r>
              <a:rPr lang="en-US" altLang="zh-TW" sz="1400" b="0" i="0" u="none" strike="noStrike" cap="none" dirty="0">
                <a:solidFill>
                  <a:srgbClr val="888888"/>
                </a:solidFill>
                <a:latin typeface="Microsoft JhengHei"/>
                <a:ea typeface="Microsoft JhengHei"/>
                <a:cs typeface="Microsoft JhengHei"/>
                <a:sym typeface="Microsoft JhengHei"/>
              </a:rPr>
              <a:t>2</a:t>
            </a:r>
            <a:r>
              <a:rPr lang="zh-TW" sz="1400" b="0" i="0" u="none" strike="noStrike" cap="none" dirty="0">
                <a:solidFill>
                  <a:srgbClr val="888888"/>
                </a:solidFill>
                <a:latin typeface="Microsoft JhengHei"/>
                <a:ea typeface="Microsoft JhengHei"/>
                <a:cs typeface="Microsoft JhengHei"/>
                <a:sym typeface="Microsoft JhengHei"/>
              </a:rPr>
              <a:t>/</a:t>
            </a:r>
            <a:r>
              <a:rPr lang="en-US" altLang="zh-TW" sz="1400" b="0" i="0" u="none" strike="noStrike" cap="none" dirty="0">
                <a:solidFill>
                  <a:srgbClr val="888888"/>
                </a:solidFill>
                <a:latin typeface="Microsoft JhengHei"/>
                <a:ea typeface="Microsoft JhengHei"/>
                <a:cs typeface="Microsoft JhengHei"/>
                <a:sym typeface="Microsoft JhengHei"/>
              </a:rPr>
              <a:t>01</a:t>
            </a:r>
            <a:endParaRPr sz="900" b="0" i="0" u="none" strike="noStrike" cap="none" dirty="0">
              <a:solidFill>
                <a:srgbClr val="888888"/>
              </a:solidFill>
              <a:latin typeface="Microsoft JhengHei"/>
              <a:ea typeface="Microsoft JhengHei"/>
              <a:cs typeface="Microsoft JhengHei"/>
              <a:sym typeface="Microsoft JhengHei"/>
            </a:endParaRPr>
          </a:p>
        </p:txBody>
      </p:sp>
      <p:sp>
        <p:nvSpPr>
          <p:cNvPr id="18" name="Google Shape;18;p2"/>
          <p:cNvSpPr txBox="1"/>
          <p:nvPr/>
        </p:nvSpPr>
        <p:spPr>
          <a:xfrm>
            <a:off x="2057400" y="6492873"/>
            <a:ext cx="1600200" cy="365125"/>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txBox="1"/>
          <p:nvPr/>
        </p:nvSpPr>
        <p:spPr>
          <a:xfrm>
            <a:off x="5486400" y="6492876"/>
            <a:ext cx="3232107" cy="365125"/>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zh-TW" sz="1400" b="0" i="0" u="none" strike="noStrike" cap="none">
                <a:solidFill>
                  <a:srgbClr val="888888"/>
                </a:solidFill>
                <a:latin typeface="Microsoft JhengHei"/>
                <a:ea typeface="Microsoft JhengHei"/>
                <a:cs typeface="Microsoft JhengHei"/>
                <a:sym typeface="Microsoft JhengHei"/>
              </a:rPr>
              <a:t>周宸宇 陳銘宏 顧晉瑋 藍智輝 蔡承瀚</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自訂版面配置">
  <p:cSld name="自訂版面配置">
    <p:spTree>
      <p:nvGrpSpPr>
        <p:cNvPr id="1" name="Shape 20"/>
        <p:cNvGrpSpPr/>
        <p:nvPr/>
      </p:nvGrpSpPr>
      <p:grpSpPr>
        <a:xfrm>
          <a:off x="0" y="0"/>
          <a:ext cx="0" cy="0"/>
          <a:chOff x="0" y="0"/>
          <a:chExt cx="0" cy="0"/>
        </a:xfrm>
      </p:grpSpPr>
      <p:sp>
        <p:nvSpPr>
          <p:cNvPr id="21" name="Google Shape;21;p3"/>
          <p:cNvSpPr/>
          <p:nvPr/>
        </p:nvSpPr>
        <p:spPr>
          <a:xfrm>
            <a:off x="8718507" y="6492872"/>
            <a:ext cx="425494" cy="365128"/>
          </a:xfrm>
          <a:prstGeom prst="roundRect">
            <a:avLst>
              <a:gd name="adj" fmla="val 16667"/>
            </a:avLst>
          </a:prstGeom>
          <a:solidFill>
            <a:srgbClr val="FBE4D4">
              <a:alpha val="68627"/>
            </a:srgbClr>
          </a:solidFill>
          <a:ln>
            <a:noFill/>
          </a:ln>
          <a:effectLst>
            <a:outerShdw dist="63500" sx="1000" sy="1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Microsoft JhengHei"/>
              <a:ea typeface="Microsoft JhengHei"/>
              <a:cs typeface="Microsoft JhengHei"/>
              <a:sym typeface="Microsoft JhengHei"/>
            </a:endParaRPr>
          </a:p>
        </p:txBody>
      </p:sp>
    </p:spTree>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8718507" y="6492872"/>
            <a:ext cx="425494" cy="365128"/>
          </a:xfrm>
          <a:prstGeom prst="roundRect">
            <a:avLst>
              <a:gd name="adj" fmla="val 16667"/>
            </a:avLst>
          </a:prstGeom>
          <a:solidFill>
            <a:srgbClr val="FBE4D4">
              <a:alpha val="68627"/>
            </a:srgbClr>
          </a:solidFill>
          <a:ln>
            <a:noFill/>
          </a:ln>
          <a:effectLst>
            <a:outerShdw dist="63500" sx="1000" sy="1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11;p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7120800" y="649440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1pPr>
            <a:lvl2pPr marL="0" marR="0" lvl="1" indent="0" algn="r" rtl="0">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2pPr>
            <a:lvl3pPr marL="0" marR="0" lvl="2" indent="0" algn="r" rtl="0">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3pPr>
            <a:lvl4pPr marL="0" marR="0" lvl="3" indent="0" algn="r" rtl="0">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4pPr>
            <a:lvl5pPr marL="0" marR="0" lvl="4" indent="0" algn="r" rtl="0">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5pPr>
            <a:lvl6pPr marL="0" marR="0" lvl="5" indent="0" algn="r" rtl="0">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6pPr>
            <a:lvl7pPr marL="0" marR="0" lvl="6" indent="0" algn="r" rtl="0">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7pPr>
            <a:lvl8pPr marL="0" marR="0" lvl="7" indent="0" algn="r" rtl="0">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8pPr>
            <a:lvl9pPr marL="0" marR="0" lvl="8" indent="0" algn="r" rtl="0">
              <a:lnSpc>
                <a:spcPct val="100000"/>
              </a:lnSpc>
              <a:spcBef>
                <a:spcPts val="0"/>
              </a:spcBef>
              <a:spcAft>
                <a:spcPts val="0"/>
              </a:spcAft>
              <a:buClr>
                <a:srgbClr val="000000"/>
              </a:buClr>
              <a:buSzPts val="2000"/>
              <a:buFont typeface="Arial"/>
              <a:buNone/>
              <a:defRPr sz="2000" b="1" i="0" u="none" strike="noStrike" cap="none">
                <a:solidFill>
                  <a:srgbClr val="FF4F4F"/>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transition spd="slow">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21.png"/><Relationship Id="rId4" Type="http://schemas.openxmlformats.org/officeDocument/2006/relationships/image" Target="../media/image12.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
        <p:cNvGrpSpPr/>
        <p:nvPr/>
      </p:nvGrpSpPr>
      <p:grpSpPr>
        <a:xfrm>
          <a:off x="0" y="0"/>
          <a:ext cx="0" cy="0"/>
          <a:chOff x="0" y="0"/>
          <a:chExt cx="0" cy="0"/>
        </a:xfrm>
      </p:grpSpPr>
      <p:sp>
        <p:nvSpPr>
          <p:cNvPr id="26" name="Google Shape;26;p4"/>
          <p:cNvSpPr txBox="1"/>
          <p:nvPr/>
        </p:nvSpPr>
        <p:spPr>
          <a:xfrm>
            <a:off x="-29936" y="148240"/>
            <a:ext cx="9230327"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TW" sz="3200" b="1" i="0" u="none" strike="noStrike" cap="none" dirty="0">
                <a:solidFill>
                  <a:srgbClr val="0286E7"/>
                </a:solidFill>
                <a:latin typeface="Microsoft JhengHei"/>
                <a:ea typeface="Microsoft JhengHei"/>
                <a:cs typeface="Microsoft JhengHei"/>
                <a:sym typeface="Microsoft JhengHei"/>
              </a:rPr>
              <a:t>基於Procedural Automat</a:t>
            </a:r>
            <a:r>
              <a:rPr lang="en-US" altLang="zh-TW" sz="3200" b="1" dirty="0" err="1">
                <a:solidFill>
                  <a:srgbClr val="0286E7"/>
                </a:solidFill>
                <a:latin typeface="Microsoft JhengHei"/>
                <a:ea typeface="Microsoft JhengHei"/>
                <a:cs typeface="Microsoft JhengHei"/>
                <a:sym typeface="Microsoft JhengHei"/>
              </a:rPr>
              <a:t>i</a:t>
            </a:r>
            <a:r>
              <a:rPr lang="zh-TW" sz="3200" b="1" i="0" u="none" strike="noStrike" cap="none" dirty="0">
                <a:solidFill>
                  <a:srgbClr val="0286E7"/>
                </a:solidFill>
                <a:latin typeface="Microsoft JhengHei"/>
                <a:ea typeface="Microsoft JhengHei"/>
                <a:cs typeface="Microsoft JhengHei"/>
                <a:sym typeface="Microsoft JhengHei"/>
              </a:rPr>
              <a:t>on之護理紀錄產生器</a:t>
            </a:r>
            <a:endParaRPr sz="3200" b="1" i="0" u="none" strike="noStrike" cap="none" dirty="0">
              <a:solidFill>
                <a:srgbClr val="0286E7"/>
              </a:solidFill>
              <a:latin typeface="Microsoft JhengHei"/>
              <a:ea typeface="Microsoft JhengHei"/>
              <a:cs typeface="Microsoft JhengHei"/>
              <a:sym typeface="Microsoft JhengHei"/>
            </a:endParaRPr>
          </a:p>
        </p:txBody>
      </p:sp>
      <p:sp>
        <p:nvSpPr>
          <p:cNvPr id="27" name="Google Shape;27;p4"/>
          <p:cNvSpPr txBox="1">
            <a:spLocks noGrp="1"/>
          </p:cNvSpPr>
          <p:nvPr>
            <p:ph type="sldNum" idx="12"/>
          </p:nvPr>
        </p:nvSpPr>
        <p:spPr>
          <a:xfrm>
            <a:off x="7122160" y="6492875"/>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ltLang="zh-TW"/>
              <a:t>1</a:t>
            </a:fld>
            <a:endParaRPr/>
          </a:p>
        </p:txBody>
      </p:sp>
      <p:pic>
        <p:nvPicPr>
          <p:cNvPr id="28" name="Google Shape;28;p4"/>
          <p:cNvPicPr preferRelativeResize="0"/>
          <p:nvPr/>
        </p:nvPicPr>
        <p:blipFill rotWithShape="1">
          <a:blip r:embed="rId3">
            <a:alphaModFix/>
          </a:blip>
          <a:srcRect l="7546" t="50000" r="7522" b="46430"/>
          <a:stretch/>
        </p:blipFill>
        <p:spPr>
          <a:xfrm>
            <a:off x="1476594" y="646836"/>
            <a:ext cx="6115050" cy="216000"/>
          </a:xfrm>
          <a:prstGeom prst="rect">
            <a:avLst/>
          </a:prstGeom>
          <a:noFill/>
          <a:ln>
            <a:noFill/>
          </a:ln>
        </p:spPr>
      </p:pic>
      <p:grpSp>
        <p:nvGrpSpPr>
          <p:cNvPr id="29" name="Google Shape;29;p4"/>
          <p:cNvGrpSpPr/>
          <p:nvPr/>
        </p:nvGrpSpPr>
        <p:grpSpPr>
          <a:xfrm>
            <a:off x="1978070" y="2553375"/>
            <a:ext cx="1620000" cy="504056"/>
            <a:chOff x="1385412" y="1860715"/>
            <a:chExt cx="1471325" cy="504056"/>
          </a:xfrm>
        </p:grpSpPr>
        <p:sp>
          <p:nvSpPr>
            <p:cNvPr id="30" name="Google Shape;30;p4"/>
            <p:cNvSpPr/>
            <p:nvPr/>
          </p:nvSpPr>
          <p:spPr>
            <a:xfrm>
              <a:off x="1385412" y="1860715"/>
              <a:ext cx="1471325" cy="504056"/>
            </a:xfrm>
            <a:prstGeom prst="roundRect">
              <a:avLst>
                <a:gd name="adj" fmla="val 16667"/>
              </a:avLst>
            </a:prstGeom>
            <a:solidFill>
              <a:srgbClr val="FF4F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4"/>
            <p:cNvSpPr txBox="1"/>
            <p:nvPr/>
          </p:nvSpPr>
          <p:spPr>
            <a:xfrm>
              <a:off x="1385412" y="1915125"/>
              <a:ext cx="1430145"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Arial"/>
                <a:buNone/>
              </a:pPr>
              <a:r>
                <a:rPr lang="zh-TW" sz="2400" b="1" i="0" u="none" strike="noStrike" cap="none" dirty="0">
                  <a:solidFill>
                    <a:schemeClr val="lt1"/>
                  </a:solidFill>
                  <a:latin typeface="Microsoft JhengHei"/>
                  <a:ea typeface="Microsoft JhengHei"/>
                  <a:cs typeface="Microsoft JhengHei"/>
                  <a:sym typeface="Microsoft JhengHei"/>
                </a:rPr>
                <a:t>BEFORE</a:t>
              </a:r>
              <a:endParaRPr sz="2400" b="1" i="0" u="none" strike="noStrike" cap="none" dirty="0">
                <a:solidFill>
                  <a:schemeClr val="lt1"/>
                </a:solidFill>
                <a:latin typeface="Microsoft JhengHei"/>
                <a:ea typeface="Microsoft JhengHei"/>
                <a:cs typeface="Microsoft JhengHei"/>
                <a:sym typeface="Microsoft JhengHei"/>
              </a:endParaRPr>
            </a:p>
          </p:txBody>
        </p:sp>
      </p:grpSp>
      <p:grpSp>
        <p:nvGrpSpPr>
          <p:cNvPr id="32" name="Google Shape;32;p4"/>
          <p:cNvGrpSpPr/>
          <p:nvPr/>
        </p:nvGrpSpPr>
        <p:grpSpPr>
          <a:xfrm>
            <a:off x="6133328" y="2549652"/>
            <a:ext cx="1620000" cy="504056"/>
            <a:chOff x="6202747" y="1860715"/>
            <a:chExt cx="1471325" cy="504056"/>
          </a:xfrm>
        </p:grpSpPr>
        <p:sp>
          <p:nvSpPr>
            <p:cNvPr id="33" name="Google Shape;33;p4"/>
            <p:cNvSpPr/>
            <p:nvPr/>
          </p:nvSpPr>
          <p:spPr>
            <a:xfrm>
              <a:off x="6202747" y="1860715"/>
              <a:ext cx="1471325" cy="504056"/>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txBox="1"/>
            <p:nvPr/>
          </p:nvSpPr>
          <p:spPr>
            <a:xfrm>
              <a:off x="6202748" y="1915125"/>
              <a:ext cx="1430145"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Arial"/>
                <a:buNone/>
              </a:pPr>
              <a:r>
                <a:rPr lang="zh-TW" sz="2400" b="1" i="0" u="none" strike="noStrike" cap="none" dirty="0">
                  <a:solidFill>
                    <a:schemeClr val="lt1"/>
                  </a:solidFill>
                  <a:latin typeface="Microsoft JhengHei"/>
                  <a:ea typeface="Microsoft JhengHei"/>
                  <a:cs typeface="Microsoft JhengHei"/>
                  <a:sym typeface="Microsoft JhengHei"/>
                </a:rPr>
                <a:t>AFTER</a:t>
              </a:r>
              <a:endParaRPr sz="2400" b="1" i="0" u="none" strike="noStrike" cap="none" dirty="0">
                <a:solidFill>
                  <a:schemeClr val="lt1"/>
                </a:solidFill>
                <a:latin typeface="Microsoft JhengHei"/>
                <a:ea typeface="Microsoft JhengHei"/>
                <a:cs typeface="Microsoft JhengHei"/>
                <a:sym typeface="Microsoft JhengHei"/>
              </a:endParaRPr>
            </a:p>
          </p:txBody>
        </p:sp>
      </p:grpSp>
      <p:grpSp>
        <p:nvGrpSpPr>
          <p:cNvPr id="35" name="Google Shape;35;p4"/>
          <p:cNvGrpSpPr/>
          <p:nvPr/>
        </p:nvGrpSpPr>
        <p:grpSpPr>
          <a:xfrm>
            <a:off x="126858" y="4796958"/>
            <a:ext cx="8814565" cy="1620000"/>
            <a:chOff x="126858" y="4686125"/>
            <a:chExt cx="8814565" cy="1819800"/>
          </a:xfrm>
        </p:grpSpPr>
        <p:sp>
          <p:nvSpPr>
            <p:cNvPr id="36" name="Google Shape;36;p4"/>
            <p:cNvSpPr/>
            <p:nvPr/>
          </p:nvSpPr>
          <p:spPr>
            <a:xfrm>
              <a:off x="380994" y="4686125"/>
              <a:ext cx="8560429" cy="1819726"/>
            </a:xfrm>
            <a:prstGeom prst="roundRect">
              <a:avLst>
                <a:gd name="adj" fmla="val 16667"/>
              </a:avLst>
            </a:prstGeom>
            <a:solidFill>
              <a:srgbClr val="DDEAF6"/>
            </a:solidFill>
            <a:ln w="38100"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7" name="Google Shape;37;p4"/>
            <p:cNvCxnSpPr>
              <a:stCxn id="36" idx="0"/>
              <a:endCxn id="36" idx="2"/>
            </p:cNvCxnSpPr>
            <p:nvPr/>
          </p:nvCxnSpPr>
          <p:spPr>
            <a:xfrm>
              <a:off x="4661209" y="4686125"/>
              <a:ext cx="0" cy="1819800"/>
            </a:xfrm>
            <a:prstGeom prst="straightConnector1">
              <a:avLst/>
            </a:prstGeom>
            <a:noFill/>
            <a:ln w="57150" cap="flat" cmpd="sng">
              <a:solidFill>
                <a:schemeClr val="accent1"/>
              </a:solidFill>
              <a:prstDash val="solid"/>
              <a:miter lim="800000"/>
              <a:headEnd type="none" w="sm" len="sm"/>
              <a:tailEnd type="none" w="sm" len="sm"/>
            </a:ln>
          </p:spPr>
        </p:cxnSp>
        <p:pic>
          <p:nvPicPr>
            <p:cNvPr id="38" name="Google Shape;38;p4"/>
            <p:cNvPicPr preferRelativeResize="0"/>
            <p:nvPr/>
          </p:nvPicPr>
          <p:blipFill rotWithShape="1">
            <a:blip r:embed="rId4">
              <a:alphaModFix/>
            </a:blip>
            <a:srcRect/>
            <a:stretch/>
          </p:blipFill>
          <p:spPr>
            <a:xfrm>
              <a:off x="3325228" y="4965988"/>
              <a:ext cx="1260000" cy="1260000"/>
            </a:xfrm>
            <a:prstGeom prst="rect">
              <a:avLst/>
            </a:prstGeom>
            <a:noFill/>
            <a:ln>
              <a:noFill/>
            </a:ln>
          </p:spPr>
        </p:pic>
        <p:sp>
          <p:nvSpPr>
            <p:cNvPr id="39" name="Google Shape;39;p4"/>
            <p:cNvSpPr txBox="1"/>
            <p:nvPr/>
          </p:nvSpPr>
          <p:spPr>
            <a:xfrm>
              <a:off x="741349" y="4803959"/>
              <a:ext cx="2644954" cy="1597252"/>
            </a:xfrm>
            <a:prstGeom prst="rect">
              <a:avLst/>
            </a:prstGeom>
            <a:noFill/>
            <a:ln>
              <a:noFill/>
            </a:ln>
          </p:spPr>
          <p:txBody>
            <a:bodyPr spcFirstLastPara="1" wrap="square" lIns="91425" tIns="45700" rIns="91425" bIns="45700" anchor="t" anchorCtr="0">
              <a:spAutoFit/>
            </a:bodyPr>
            <a:lstStyle/>
            <a:p>
              <a:pPr>
                <a:lnSpc>
                  <a:spcPct val="90000"/>
                </a:lnSpc>
                <a:buSzPts val="2400"/>
              </a:pPr>
              <a:r>
                <a:rPr lang="zh-TW" altLang="en-US" sz="2400" b="1" dirty="0">
                  <a:solidFill>
                    <a:srgbClr val="FF0000"/>
                  </a:solidFill>
                  <a:latin typeface="Microsoft JhengHei"/>
                  <a:ea typeface="Microsoft JhengHei"/>
                  <a:cs typeface="Microsoft JhengHei"/>
                  <a:sym typeface="Microsoft JhengHei"/>
                </a:rPr>
                <a:t>沒有用我們的系統</a:t>
              </a:r>
              <a:endParaRPr lang="en-US" altLang="zh-TW" sz="2400" b="1" dirty="0">
                <a:solidFill>
                  <a:srgbClr val="FF0000"/>
                </a:solidFill>
                <a:latin typeface="Microsoft JhengHei"/>
                <a:ea typeface="Microsoft JhengHei"/>
                <a:cs typeface="Microsoft JhengHei"/>
                <a:sym typeface="Microsoft JhengHei"/>
              </a:endParaRPr>
            </a:p>
            <a:p>
              <a:pPr>
                <a:lnSpc>
                  <a:spcPct val="90000"/>
                </a:lnSpc>
                <a:buSzPts val="2400"/>
              </a:pPr>
              <a:r>
                <a:rPr lang="zh-TW" sz="2400" b="1" i="0" u="none" strike="noStrike" cap="none" dirty="0">
                  <a:solidFill>
                    <a:schemeClr val="dk1"/>
                  </a:solidFill>
                  <a:latin typeface="Microsoft JhengHei"/>
                  <a:ea typeface="Microsoft JhengHei"/>
                  <a:cs typeface="Microsoft JhengHei"/>
                  <a:sym typeface="Microsoft JhengHei"/>
                </a:rPr>
                <a:t>常需撰寫重複性公文，</a:t>
              </a:r>
              <a:r>
                <a:rPr lang="zh-TW" altLang="en-US" sz="2400" b="1" dirty="0">
                  <a:solidFill>
                    <a:schemeClr val="dk1"/>
                  </a:solidFill>
                  <a:latin typeface="Microsoft JhengHei"/>
                  <a:ea typeface="Microsoft JhengHei"/>
                  <a:cs typeface="Microsoft JhengHei"/>
                  <a:sym typeface="Microsoft JhengHei"/>
                </a:rPr>
                <a:t>會讓人</a:t>
              </a:r>
              <a:r>
                <a:rPr lang="zh-TW" sz="2400" b="1" i="0" u="none" strike="noStrike" cap="none" dirty="0">
                  <a:solidFill>
                    <a:schemeClr val="dk1"/>
                  </a:solidFill>
                  <a:latin typeface="Microsoft JhengHei"/>
                  <a:ea typeface="Microsoft JhengHei"/>
                  <a:cs typeface="Microsoft JhengHei"/>
                  <a:sym typeface="Microsoft JhengHei"/>
                </a:rPr>
                <a:t>疲乏，效率低落。</a:t>
              </a:r>
              <a:endParaRPr sz="1400" b="0" i="0" u="none" strike="noStrike" cap="none" dirty="0">
                <a:solidFill>
                  <a:srgbClr val="000000"/>
                </a:solidFill>
                <a:latin typeface="Arial"/>
                <a:ea typeface="Arial"/>
                <a:cs typeface="Arial"/>
                <a:sym typeface="Arial"/>
              </a:endParaRPr>
            </a:p>
          </p:txBody>
        </p:sp>
        <p:pic>
          <p:nvPicPr>
            <p:cNvPr id="40" name="Google Shape;40;p4"/>
            <p:cNvPicPr preferRelativeResize="0"/>
            <p:nvPr/>
          </p:nvPicPr>
          <p:blipFill rotWithShape="1">
            <a:blip r:embed="rId5">
              <a:alphaModFix/>
            </a:blip>
            <a:srcRect/>
            <a:stretch/>
          </p:blipFill>
          <p:spPr>
            <a:xfrm>
              <a:off x="7605442" y="4965988"/>
              <a:ext cx="1260000" cy="1260000"/>
            </a:xfrm>
            <a:prstGeom prst="rect">
              <a:avLst/>
            </a:prstGeom>
            <a:noFill/>
            <a:ln>
              <a:noFill/>
            </a:ln>
          </p:spPr>
        </p:pic>
        <p:sp>
          <p:nvSpPr>
            <p:cNvPr id="41" name="Google Shape;41;p4"/>
            <p:cNvSpPr txBox="1"/>
            <p:nvPr/>
          </p:nvSpPr>
          <p:spPr>
            <a:xfrm>
              <a:off x="4810847" y="4720611"/>
              <a:ext cx="2644957" cy="1763205"/>
            </a:xfrm>
            <a:prstGeom prst="rect">
              <a:avLst/>
            </a:prstGeom>
            <a:noFill/>
            <a:ln>
              <a:noFill/>
            </a:ln>
          </p:spPr>
          <p:txBody>
            <a:bodyPr spcFirstLastPara="1" wrap="square" lIns="91425" tIns="45700" rIns="91425" bIns="45700" anchor="t" anchorCtr="0">
              <a:spAutoFit/>
            </a:bodyPr>
            <a:lstStyle/>
            <a:p>
              <a:pPr>
                <a:buSzPts val="1600"/>
              </a:pPr>
              <a:r>
                <a:rPr lang="zh-TW" altLang="en-US" sz="2400" b="1" dirty="0">
                  <a:solidFill>
                    <a:srgbClr val="FF0000"/>
                  </a:solidFill>
                  <a:latin typeface="Microsoft JhengHei"/>
                  <a:ea typeface="Microsoft JhengHei"/>
                  <a:cs typeface="Microsoft JhengHei"/>
                  <a:sym typeface="Microsoft JhengHei"/>
                </a:rPr>
                <a:t>用我們的系統</a:t>
              </a:r>
              <a:endParaRPr lang="en-US" altLang="zh-TW" sz="2400" b="1" dirty="0">
                <a:solidFill>
                  <a:srgbClr val="FF0000"/>
                </a:solidFill>
                <a:latin typeface="Microsoft JhengHei"/>
                <a:ea typeface="Microsoft JhengHei"/>
                <a:cs typeface="Microsoft JhengHei"/>
                <a:sym typeface="Microsoft JhengHei"/>
              </a:endParaRPr>
            </a:p>
            <a:p>
              <a:pPr>
                <a:buSzPts val="1600"/>
              </a:pPr>
              <a:r>
                <a:rPr lang="zh-TW" altLang="en-US" sz="2400" b="1" i="0" u="none" strike="noStrike" cap="none" dirty="0">
                  <a:solidFill>
                    <a:schemeClr val="dk1"/>
                  </a:solidFill>
                  <a:latin typeface="Microsoft JhengHei"/>
                  <a:ea typeface="Microsoft JhengHei"/>
                  <a:cs typeface="Microsoft JhengHei"/>
                  <a:sym typeface="Microsoft JhengHei"/>
                </a:rPr>
                <a:t>手動輸入重點文句</a:t>
              </a:r>
              <a:endParaRPr lang="en-US" altLang="zh-TW" sz="2400" b="1" i="0" u="none" strike="noStrike" cap="none" dirty="0">
                <a:solidFill>
                  <a:schemeClr val="dk1"/>
                </a:solidFill>
                <a:latin typeface="Microsoft JhengHei"/>
                <a:ea typeface="Microsoft JhengHei"/>
                <a:cs typeface="Microsoft JhengHei"/>
                <a:sym typeface="Microsoft JhengHei"/>
              </a:endParaRPr>
            </a:p>
            <a:p>
              <a:pPr>
                <a:buSzPts val="1600"/>
              </a:pPr>
              <a:r>
                <a:rPr lang="zh-TW" altLang="en-US" sz="2400" b="1" i="0" u="none" strike="noStrike" cap="none" dirty="0">
                  <a:solidFill>
                    <a:schemeClr val="dk1"/>
                  </a:solidFill>
                  <a:latin typeface="Microsoft JhengHei"/>
                  <a:ea typeface="Microsoft JhengHei"/>
                  <a:cs typeface="Microsoft JhengHei"/>
                  <a:sym typeface="Microsoft JhengHei"/>
                </a:rPr>
                <a:t>，</a:t>
              </a:r>
              <a:r>
                <a:rPr lang="en" altLang="zh-TW" sz="2400" b="1" i="0" u="none" strike="noStrike" cap="none" dirty="0">
                  <a:solidFill>
                    <a:schemeClr val="dk1"/>
                  </a:solidFill>
                  <a:latin typeface="Microsoft JhengHei"/>
                  <a:ea typeface="Microsoft JhengHei"/>
                  <a:cs typeface="Microsoft JhengHei"/>
                  <a:sym typeface="Microsoft JhengHei"/>
                </a:rPr>
                <a:t>AI</a:t>
              </a:r>
              <a:r>
                <a:rPr lang="zh-TW" altLang="en-US" sz="2400" b="1" i="0" u="none" strike="noStrike" cap="none" dirty="0">
                  <a:solidFill>
                    <a:schemeClr val="dk1"/>
                  </a:solidFill>
                  <a:latin typeface="Microsoft JhengHei"/>
                  <a:ea typeface="Microsoft JhengHei"/>
                  <a:cs typeface="Microsoft JhengHei"/>
                  <a:sym typeface="Microsoft JhengHei"/>
                </a:rPr>
                <a:t>重點文句推薦完整公文。</a:t>
              </a:r>
              <a:endParaRPr lang="zh-TW" altLang="en-US" sz="2000" b="0" i="0" u="none" strike="noStrike" cap="none" dirty="0">
                <a:solidFill>
                  <a:srgbClr val="000000"/>
                </a:solidFill>
                <a:latin typeface="Arial"/>
                <a:ea typeface="Arial"/>
                <a:cs typeface="Arial"/>
                <a:sym typeface="Arial"/>
              </a:endParaRPr>
            </a:p>
          </p:txBody>
        </p:sp>
        <p:grpSp>
          <p:nvGrpSpPr>
            <p:cNvPr id="42" name="Google Shape;42;p4"/>
            <p:cNvGrpSpPr/>
            <p:nvPr/>
          </p:nvGrpSpPr>
          <p:grpSpPr>
            <a:xfrm>
              <a:off x="126858" y="4888208"/>
              <a:ext cx="504056" cy="1514769"/>
              <a:chOff x="126858" y="4692351"/>
              <a:chExt cx="504056" cy="1514769"/>
            </a:xfrm>
          </p:grpSpPr>
          <p:sp>
            <p:nvSpPr>
              <p:cNvPr id="43" name="Google Shape;43;p4"/>
              <p:cNvSpPr/>
              <p:nvPr/>
            </p:nvSpPr>
            <p:spPr>
              <a:xfrm rot="-5400000">
                <a:off x="-308020" y="5127229"/>
                <a:ext cx="1373811" cy="504056"/>
              </a:xfrm>
              <a:prstGeom prst="rect">
                <a:avLst/>
              </a:prstGeom>
              <a:solidFill>
                <a:schemeClr val="lt1"/>
              </a:solidFill>
              <a:ln w="28575"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44" name="Google Shape;44;p4"/>
              <p:cNvSpPr txBox="1"/>
              <p:nvPr/>
            </p:nvSpPr>
            <p:spPr>
              <a:xfrm>
                <a:off x="197916" y="4755064"/>
                <a:ext cx="369291" cy="1452056"/>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zh-TW" sz="2000" b="1" i="0" u="none" strike="noStrike" cap="none" dirty="0">
                    <a:solidFill>
                      <a:srgbClr val="0286E7"/>
                    </a:solidFill>
                    <a:latin typeface="Microsoft JhengHei"/>
                    <a:ea typeface="Microsoft JhengHei"/>
                    <a:cs typeface="Microsoft JhengHei"/>
                    <a:sym typeface="Microsoft JhengHei"/>
                  </a:rPr>
                  <a:t>行政情境</a:t>
                </a:r>
                <a:endParaRPr sz="1200" b="0" i="0" u="none" strike="noStrike" cap="none" dirty="0">
                  <a:solidFill>
                    <a:srgbClr val="000000"/>
                  </a:solidFill>
                  <a:latin typeface="Arial"/>
                  <a:ea typeface="Arial"/>
                  <a:cs typeface="Arial"/>
                  <a:sym typeface="Arial"/>
                </a:endParaRPr>
              </a:p>
            </p:txBody>
          </p:sp>
        </p:grpSp>
      </p:grpSp>
      <p:grpSp>
        <p:nvGrpSpPr>
          <p:cNvPr id="45" name="Google Shape;45;p4"/>
          <p:cNvGrpSpPr/>
          <p:nvPr/>
        </p:nvGrpSpPr>
        <p:grpSpPr>
          <a:xfrm>
            <a:off x="113959" y="3098925"/>
            <a:ext cx="8827471" cy="1670344"/>
            <a:chOff x="113957" y="2761828"/>
            <a:chExt cx="8827471" cy="1876276"/>
          </a:xfrm>
        </p:grpSpPr>
        <p:sp>
          <p:nvSpPr>
            <p:cNvPr id="46" name="Google Shape;46;p4"/>
            <p:cNvSpPr/>
            <p:nvPr/>
          </p:nvSpPr>
          <p:spPr>
            <a:xfrm>
              <a:off x="381000" y="2761828"/>
              <a:ext cx="8560428" cy="1819726"/>
            </a:xfrm>
            <a:prstGeom prst="roundRect">
              <a:avLst>
                <a:gd name="adj" fmla="val 16667"/>
              </a:avLst>
            </a:prstGeom>
            <a:solidFill>
              <a:srgbClr val="DDEAF6"/>
            </a:solidFill>
            <a:ln w="38100"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7" name="Google Shape;47;p4"/>
            <p:cNvCxnSpPr/>
            <p:nvPr/>
          </p:nvCxnSpPr>
          <p:spPr>
            <a:xfrm>
              <a:off x="4661214" y="2761829"/>
              <a:ext cx="0" cy="1819727"/>
            </a:xfrm>
            <a:prstGeom prst="straightConnector1">
              <a:avLst/>
            </a:prstGeom>
            <a:noFill/>
            <a:ln w="57150" cap="flat" cmpd="sng">
              <a:solidFill>
                <a:schemeClr val="accent1"/>
              </a:solidFill>
              <a:prstDash val="solid"/>
              <a:miter lim="800000"/>
              <a:headEnd type="none" w="sm" len="sm"/>
              <a:tailEnd type="none" w="sm" len="sm"/>
            </a:ln>
          </p:spPr>
        </p:cxnSp>
        <p:sp>
          <p:nvSpPr>
            <p:cNvPr id="48" name="Google Shape;48;p4"/>
            <p:cNvSpPr txBox="1"/>
            <p:nvPr/>
          </p:nvSpPr>
          <p:spPr>
            <a:xfrm>
              <a:off x="741347" y="2892421"/>
              <a:ext cx="2631155" cy="1597189"/>
            </a:xfrm>
            <a:prstGeom prst="rect">
              <a:avLst/>
            </a:prstGeom>
            <a:noFill/>
            <a:ln>
              <a:noFill/>
            </a:ln>
          </p:spPr>
          <p:txBody>
            <a:bodyPr spcFirstLastPara="1" wrap="square" lIns="91425" tIns="45700" rIns="91425" bIns="45700" anchor="t" anchorCtr="0">
              <a:spAutoFit/>
            </a:bodyPr>
            <a:lstStyle/>
            <a:p>
              <a:pPr>
                <a:lnSpc>
                  <a:spcPct val="90000"/>
                </a:lnSpc>
                <a:buSzPts val="2400"/>
              </a:pPr>
              <a:r>
                <a:rPr lang="zh-TW" altLang="en-US" sz="2400" b="1" dirty="0">
                  <a:solidFill>
                    <a:srgbClr val="FF0000"/>
                  </a:solidFill>
                  <a:latin typeface="Microsoft JhengHei"/>
                  <a:ea typeface="Microsoft JhengHei"/>
                  <a:cs typeface="Microsoft JhengHei"/>
                  <a:sym typeface="Microsoft JhengHei"/>
                </a:rPr>
                <a:t>沒有用我們的系統</a:t>
              </a:r>
              <a:endParaRPr lang="en-US" altLang="zh-TW" sz="2400" b="1" i="0" u="none" strike="noStrike" cap="none" dirty="0">
                <a:solidFill>
                  <a:srgbClr val="FF0000"/>
                </a:solidFill>
                <a:latin typeface="Microsoft JhengHei"/>
                <a:ea typeface="Microsoft JhengHei"/>
                <a:cs typeface="Microsoft JhengHei"/>
                <a:sym typeface="Microsoft JhengHei"/>
              </a:endParaRPr>
            </a:p>
            <a:p>
              <a:pPr marL="0" marR="0" lvl="0" indent="0" algn="l" rtl="0">
                <a:lnSpc>
                  <a:spcPct val="90000"/>
                </a:lnSpc>
                <a:spcBef>
                  <a:spcPts val="0"/>
                </a:spcBef>
                <a:spcAft>
                  <a:spcPts val="0"/>
                </a:spcAft>
                <a:buClr>
                  <a:srgbClr val="000000"/>
                </a:buClr>
                <a:buSzPts val="2400"/>
                <a:buFont typeface="Arial"/>
                <a:buNone/>
              </a:pPr>
              <a:r>
                <a:rPr lang="zh-TW" sz="2400" b="1" i="0" u="none" strike="noStrike" cap="none" dirty="0">
                  <a:solidFill>
                    <a:schemeClr val="dk1"/>
                  </a:solidFill>
                  <a:latin typeface="Microsoft JhengHei"/>
                  <a:ea typeface="Microsoft JhengHei"/>
                  <a:cs typeface="Microsoft JhengHei"/>
                  <a:sym typeface="Microsoft JhengHei"/>
                </a:rPr>
                <a:t>護理師須全手動輸入整篇</a:t>
              </a:r>
              <a:r>
                <a:rPr lang="zh-TW" altLang="en-US" sz="2400" b="1" dirty="0">
                  <a:solidFill>
                    <a:schemeClr val="dk1"/>
                  </a:solidFill>
                  <a:latin typeface="Microsoft JhengHei"/>
                  <a:ea typeface="Microsoft JhengHei"/>
                  <a:cs typeface="Microsoft JhengHei"/>
                  <a:sym typeface="Microsoft JhengHei"/>
                </a:rPr>
                <a:t>護理紀錄</a:t>
              </a:r>
              <a:r>
                <a:rPr lang="zh-TW" sz="2400" b="1" i="0" u="none" strike="noStrike" cap="none" dirty="0">
                  <a:solidFill>
                    <a:schemeClr val="dk1"/>
                  </a:solidFill>
                  <a:latin typeface="Microsoft JhengHei"/>
                  <a:ea typeface="Microsoft JhengHei"/>
                  <a:cs typeface="Microsoft JhengHei"/>
                  <a:sym typeface="Microsoft JhengHei"/>
                </a:rPr>
                <a:t>，費工又耗時。</a:t>
              </a:r>
              <a:endParaRPr sz="1400" b="0" i="0" u="none" strike="noStrike" cap="none" dirty="0">
                <a:solidFill>
                  <a:srgbClr val="000000"/>
                </a:solidFill>
                <a:latin typeface="Arial"/>
                <a:ea typeface="Arial"/>
                <a:cs typeface="Arial"/>
                <a:sym typeface="Arial"/>
              </a:endParaRPr>
            </a:p>
          </p:txBody>
        </p:sp>
        <p:grpSp>
          <p:nvGrpSpPr>
            <p:cNvPr id="49" name="Google Shape;49;p4"/>
            <p:cNvGrpSpPr/>
            <p:nvPr/>
          </p:nvGrpSpPr>
          <p:grpSpPr>
            <a:xfrm>
              <a:off x="3332823" y="3041691"/>
              <a:ext cx="1252405" cy="1260000"/>
              <a:chOff x="2779047" y="2491274"/>
              <a:chExt cx="1656731" cy="1656731"/>
            </a:xfrm>
          </p:grpSpPr>
          <p:pic>
            <p:nvPicPr>
              <p:cNvPr id="50" name="Google Shape;50;p4"/>
              <p:cNvPicPr preferRelativeResize="0"/>
              <p:nvPr/>
            </p:nvPicPr>
            <p:blipFill rotWithShape="1">
              <a:blip r:embed="rId6">
                <a:alphaModFix/>
              </a:blip>
              <a:srcRect/>
              <a:stretch/>
            </p:blipFill>
            <p:spPr>
              <a:xfrm>
                <a:off x="2779047" y="2491274"/>
                <a:ext cx="1656731" cy="1656731"/>
              </a:xfrm>
              <a:prstGeom prst="rect">
                <a:avLst/>
              </a:prstGeom>
              <a:noFill/>
              <a:ln>
                <a:noFill/>
              </a:ln>
            </p:spPr>
          </p:pic>
          <p:pic>
            <p:nvPicPr>
              <p:cNvPr id="51" name="Google Shape;51;p4"/>
              <p:cNvPicPr preferRelativeResize="0"/>
              <p:nvPr/>
            </p:nvPicPr>
            <p:blipFill rotWithShape="1">
              <a:blip r:embed="rId7">
                <a:alphaModFix/>
              </a:blip>
              <a:srcRect/>
              <a:stretch/>
            </p:blipFill>
            <p:spPr>
              <a:xfrm rot="10647723">
                <a:off x="3814521" y="3015004"/>
                <a:ext cx="257656" cy="168427"/>
              </a:xfrm>
              <a:prstGeom prst="rect">
                <a:avLst/>
              </a:prstGeom>
              <a:noFill/>
              <a:ln>
                <a:noFill/>
              </a:ln>
            </p:spPr>
          </p:pic>
        </p:grpSp>
        <p:sp>
          <p:nvSpPr>
            <p:cNvPr id="52" name="Google Shape;52;p4"/>
            <p:cNvSpPr txBox="1"/>
            <p:nvPr/>
          </p:nvSpPr>
          <p:spPr>
            <a:xfrm>
              <a:off x="4806955" y="2892420"/>
              <a:ext cx="2677182" cy="1597189"/>
            </a:xfrm>
            <a:prstGeom prst="rect">
              <a:avLst/>
            </a:prstGeom>
            <a:noFill/>
            <a:ln>
              <a:noFill/>
            </a:ln>
          </p:spPr>
          <p:txBody>
            <a:bodyPr spcFirstLastPara="1" wrap="square" lIns="91425" tIns="45700" rIns="91425" bIns="45700" anchor="t" anchorCtr="0">
              <a:spAutoFit/>
            </a:bodyPr>
            <a:lstStyle/>
            <a:p>
              <a:pPr>
                <a:lnSpc>
                  <a:spcPct val="90000"/>
                </a:lnSpc>
                <a:buSzPts val="2400"/>
              </a:pPr>
              <a:r>
                <a:rPr lang="zh-TW" altLang="en-US" sz="2400" b="1" dirty="0">
                  <a:solidFill>
                    <a:srgbClr val="FF0000"/>
                  </a:solidFill>
                  <a:latin typeface="Microsoft JhengHei"/>
                  <a:ea typeface="Microsoft JhengHei"/>
                  <a:cs typeface="Microsoft JhengHei"/>
                  <a:sym typeface="Microsoft JhengHei"/>
                </a:rPr>
                <a:t>用我們的系統</a:t>
              </a:r>
              <a:endParaRPr lang="en-US" altLang="zh-TW" sz="2400" b="1" dirty="0">
                <a:solidFill>
                  <a:srgbClr val="FF0000"/>
                </a:solidFill>
                <a:latin typeface="Microsoft JhengHei"/>
                <a:ea typeface="Microsoft JhengHei"/>
                <a:cs typeface="Microsoft JhengHei"/>
                <a:sym typeface="Microsoft JhengHei"/>
              </a:endParaRPr>
            </a:p>
            <a:p>
              <a:pPr marL="0" marR="0" lvl="0" indent="0" algn="l" rtl="0">
                <a:lnSpc>
                  <a:spcPct val="90000"/>
                </a:lnSpc>
                <a:spcBef>
                  <a:spcPts val="0"/>
                </a:spcBef>
                <a:spcAft>
                  <a:spcPts val="0"/>
                </a:spcAft>
                <a:buClr>
                  <a:srgbClr val="000000"/>
                </a:buClr>
                <a:buSzPts val="2400"/>
                <a:buFont typeface="Arial"/>
                <a:buNone/>
              </a:pPr>
              <a:r>
                <a:rPr lang="zh-TW" sz="2400" b="1" i="0" u="none" strike="noStrike" cap="none" dirty="0">
                  <a:solidFill>
                    <a:schemeClr val="dk1"/>
                  </a:solidFill>
                  <a:latin typeface="Microsoft JhengHei"/>
                  <a:ea typeface="Microsoft JhengHei"/>
                  <a:cs typeface="Microsoft JhengHei"/>
                  <a:sym typeface="Microsoft JhengHei"/>
                </a:rPr>
                <a:t>輸入關鍵字，其餘由AI自動生成，簡單又快速。</a:t>
              </a:r>
              <a:endParaRPr sz="1400" b="0" i="0" u="none" strike="noStrike" cap="none" dirty="0">
                <a:solidFill>
                  <a:srgbClr val="000000"/>
                </a:solidFill>
                <a:latin typeface="Arial"/>
                <a:ea typeface="Arial"/>
                <a:cs typeface="Arial"/>
                <a:sym typeface="Arial"/>
              </a:endParaRPr>
            </a:p>
          </p:txBody>
        </p:sp>
        <p:pic>
          <p:nvPicPr>
            <p:cNvPr id="53" name="Google Shape;53;p4"/>
            <p:cNvPicPr preferRelativeResize="0"/>
            <p:nvPr/>
          </p:nvPicPr>
          <p:blipFill rotWithShape="1">
            <a:blip r:embed="rId8">
              <a:alphaModFix/>
            </a:blip>
            <a:srcRect/>
            <a:stretch/>
          </p:blipFill>
          <p:spPr>
            <a:xfrm>
              <a:off x="7605442" y="3041691"/>
              <a:ext cx="1260000" cy="1260000"/>
            </a:xfrm>
            <a:prstGeom prst="rect">
              <a:avLst/>
            </a:prstGeom>
            <a:noFill/>
            <a:ln>
              <a:noFill/>
            </a:ln>
          </p:spPr>
        </p:pic>
        <p:grpSp>
          <p:nvGrpSpPr>
            <p:cNvPr id="54" name="Google Shape;54;p4"/>
            <p:cNvGrpSpPr/>
            <p:nvPr/>
          </p:nvGrpSpPr>
          <p:grpSpPr>
            <a:xfrm>
              <a:off x="113957" y="2842784"/>
              <a:ext cx="504056" cy="1795320"/>
              <a:chOff x="126858" y="2315100"/>
              <a:chExt cx="504056" cy="1795319"/>
            </a:xfrm>
          </p:grpSpPr>
          <p:sp>
            <p:nvSpPr>
              <p:cNvPr id="55" name="Google Shape;55;p4"/>
              <p:cNvSpPr/>
              <p:nvPr/>
            </p:nvSpPr>
            <p:spPr>
              <a:xfrm rot="-5400000">
                <a:off x="-450793" y="2892751"/>
                <a:ext cx="1659357" cy="504056"/>
              </a:xfrm>
              <a:prstGeom prst="rect">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56" name="Google Shape;56;p4"/>
              <p:cNvSpPr txBox="1"/>
              <p:nvPr/>
            </p:nvSpPr>
            <p:spPr>
              <a:xfrm>
                <a:off x="192355" y="2347273"/>
                <a:ext cx="369291" cy="1763146"/>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zh-TW" sz="2000" b="1" i="0" u="none" strike="noStrike" cap="none" dirty="0">
                    <a:solidFill>
                      <a:srgbClr val="0286E7"/>
                    </a:solidFill>
                    <a:latin typeface="Microsoft JhengHei"/>
                    <a:ea typeface="Microsoft JhengHei"/>
                    <a:cs typeface="Microsoft JhengHei"/>
                    <a:sym typeface="Microsoft JhengHei"/>
                  </a:rPr>
                  <a:t>護理師情境</a:t>
                </a:r>
                <a:endParaRPr sz="1200" b="0" i="0" u="none" strike="noStrike" cap="none" dirty="0">
                  <a:solidFill>
                    <a:srgbClr val="000000"/>
                  </a:solidFill>
                  <a:latin typeface="Arial"/>
                  <a:ea typeface="Arial"/>
                  <a:cs typeface="Arial"/>
                  <a:sym typeface="Arial"/>
                </a:endParaRPr>
              </a:p>
            </p:txBody>
          </p:sp>
        </p:grpSp>
      </p:grpSp>
      <p:sp>
        <p:nvSpPr>
          <p:cNvPr id="57" name="Google Shape;57;p4"/>
          <p:cNvSpPr txBox="1"/>
          <p:nvPr/>
        </p:nvSpPr>
        <p:spPr>
          <a:xfrm>
            <a:off x="1" y="828146"/>
            <a:ext cx="914400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zh-TW" sz="2200" b="1" i="0" u="none" strike="noStrike" cap="none" dirty="0">
                <a:solidFill>
                  <a:schemeClr val="accent2"/>
                </a:solidFill>
                <a:latin typeface="Microsoft JhengHei"/>
                <a:ea typeface="Microsoft JhengHei"/>
                <a:cs typeface="Microsoft JhengHei"/>
                <a:sym typeface="Microsoft JhengHei"/>
              </a:rPr>
              <a:t>透過輸入的關鍵字，以Procedural Automat</a:t>
            </a:r>
            <a:r>
              <a:rPr lang="en-US" altLang="zh-TW" sz="2200" b="1" i="0" u="none" strike="noStrike" cap="none" dirty="0" err="1">
                <a:solidFill>
                  <a:schemeClr val="accent2"/>
                </a:solidFill>
                <a:latin typeface="Microsoft JhengHei"/>
                <a:ea typeface="Microsoft JhengHei"/>
                <a:cs typeface="Microsoft JhengHei"/>
                <a:sym typeface="Microsoft JhengHei"/>
              </a:rPr>
              <a:t>i</a:t>
            </a:r>
            <a:r>
              <a:rPr lang="zh-TW" sz="2200" b="1" i="0" u="none" strike="noStrike" cap="none" dirty="0">
                <a:solidFill>
                  <a:schemeClr val="accent2"/>
                </a:solidFill>
                <a:latin typeface="Microsoft JhengHei"/>
                <a:ea typeface="Microsoft JhengHei"/>
                <a:cs typeface="Microsoft JhengHei"/>
                <a:sym typeface="Microsoft JhengHei"/>
              </a:rPr>
              <a:t>on NLP架構</a:t>
            </a:r>
            <a:endParaRPr sz="2200" b="1" i="0" u="none" strike="noStrike" cap="none" dirty="0">
              <a:solidFill>
                <a:schemeClr val="accent2"/>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2200"/>
              <a:buFont typeface="Arial"/>
              <a:buNone/>
            </a:pPr>
            <a:r>
              <a:rPr lang="zh-TW" sz="2200" b="1" i="0" u="none" strike="noStrike" cap="none" dirty="0">
                <a:solidFill>
                  <a:schemeClr val="accent2"/>
                </a:solidFill>
                <a:latin typeface="Microsoft JhengHei"/>
                <a:ea typeface="Microsoft JhengHei"/>
                <a:cs typeface="Microsoft JhengHei"/>
                <a:sym typeface="Microsoft JhengHei"/>
              </a:rPr>
              <a:t>自動產生護理紀錄，提升醫院整體效率</a:t>
            </a:r>
            <a:endParaRPr sz="1400" b="0" i="0" u="none" strike="noStrike" cap="none" dirty="0">
              <a:solidFill>
                <a:srgbClr val="000000"/>
              </a:solidFill>
              <a:latin typeface="Arial"/>
              <a:ea typeface="Arial"/>
              <a:cs typeface="Arial"/>
              <a:sym typeface="Arial"/>
            </a:endParaRPr>
          </a:p>
        </p:txBody>
      </p:sp>
      <p:sp>
        <p:nvSpPr>
          <p:cNvPr id="58" name="Google Shape;58;p4"/>
          <p:cNvSpPr txBox="1"/>
          <p:nvPr/>
        </p:nvSpPr>
        <p:spPr>
          <a:xfrm>
            <a:off x="4164967" y="1578506"/>
            <a:ext cx="4700475" cy="890075"/>
          </a:xfrm>
          <a:prstGeom prst="rect">
            <a:avLst/>
          </a:prstGeom>
          <a:noFill/>
          <a:ln>
            <a:noFill/>
          </a:ln>
        </p:spPr>
        <p:txBody>
          <a:bodyPr spcFirstLastPara="1" wrap="square" lIns="91425" tIns="45700" rIns="91425" bIns="45700" anchor="t" anchorCtr="0">
            <a:spAutoFit/>
          </a:bodyPr>
          <a:lstStyle/>
          <a:p>
            <a:pPr marL="0" marR="0" lvl="0" indent="0" algn="l" rtl="0">
              <a:lnSpc>
                <a:spcPct val="144444"/>
              </a:lnSpc>
              <a:spcBef>
                <a:spcPts val="0"/>
              </a:spcBef>
              <a:spcAft>
                <a:spcPts val="0"/>
              </a:spcAft>
              <a:buClr>
                <a:srgbClr val="000000"/>
              </a:buClr>
              <a:buSzPts val="1800"/>
              <a:buFont typeface="Arial"/>
              <a:buNone/>
            </a:pPr>
            <a:r>
              <a:rPr lang="zh-TW" sz="1800" b="1" i="0" u="none" strike="noStrike" cap="none" dirty="0">
                <a:solidFill>
                  <a:schemeClr val="dk1"/>
                </a:solidFill>
                <a:latin typeface="Microsoft JhengHei"/>
                <a:ea typeface="Microsoft JhengHei"/>
                <a:cs typeface="Microsoft JhengHei"/>
                <a:sym typeface="Microsoft JhengHei"/>
              </a:rPr>
              <a:t>1.護理師手動輸入整篇護理紀錄費工耗時</a:t>
            </a:r>
            <a:endParaRPr sz="1800" b="1"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44444"/>
              </a:lnSpc>
              <a:spcBef>
                <a:spcPts val="0"/>
              </a:spcBef>
              <a:spcAft>
                <a:spcPts val="0"/>
              </a:spcAft>
              <a:buClr>
                <a:srgbClr val="000000"/>
              </a:buClr>
              <a:buSzPts val="1800"/>
              <a:buFont typeface="Arial"/>
              <a:buNone/>
            </a:pPr>
            <a:r>
              <a:rPr lang="zh-TW" sz="1800" b="1" i="0" u="none" strike="noStrike" cap="none" dirty="0">
                <a:solidFill>
                  <a:schemeClr val="dk1"/>
                </a:solidFill>
                <a:latin typeface="Microsoft JhengHei"/>
                <a:ea typeface="Microsoft JhengHei"/>
                <a:cs typeface="Microsoft JhengHei"/>
                <a:sym typeface="Microsoft JhengHei"/>
              </a:rPr>
              <a:t>2.常需撰寫重複性公文，讓人感覺疲乏</a:t>
            </a:r>
            <a:endParaRPr sz="1800" b="1" i="0" u="none" strike="noStrike" cap="none" dirty="0">
              <a:solidFill>
                <a:schemeClr val="dk1"/>
              </a:solidFill>
              <a:latin typeface="Microsoft JhengHei"/>
              <a:ea typeface="Microsoft JhengHei"/>
              <a:cs typeface="Microsoft JhengHei"/>
              <a:sym typeface="Microsoft JhengHei"/>
            </a:endParaRPr>
          </a:p>
        </p:txBody>
      </p:sp>
      <p:sp>
        <p:nvSpPr>
          <p:cNvPr id="59" name="Google Shape;59;p4"/>
          <p:cNvSpPr/>
          <p:nvPr/>
        </p:nvSpPr>
        <p:spPr>
          <a:xfrm>
            <a:off x="3752932" y="1760163"/>
            <a:ext cx="360229" cy="588072"/>
          </a:xfrm>
          <a:prstGeom prst="leftBrace">
            <a:avLst>
              <a:gd name="adj1" fmla="val 16996"/>
              <a:gd name="adj2" fmla="val 50000"/>
            </a:avLst>
          </a:prstGeom>
          <a:noFill/>
          <a:ln w="57150" cap="flat" cmpd="sng">
            <a:solidFill>
              <a:srgbClr val="028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 name="Google Shape;60;p4"/>
          <p:cNvSpPr txBox="1"/>
          <p:nvPr/>
        </p:nvSpPr>
        <p:spPr>
          <a:xfrm>
            <a:off x="894224" y="1611743"/>
            <a:ext cx="2810870" cy="890075"/>
          </a:xfrm>
          <a:prstGeom prst="rect">
            <a:avLst/>
          </a:prstGeom>
          <a:noFill/>
          <a:ln>
            <a:noFill/>
          </a:ln>
        </p:spPr>
        <p:txBody>
          <a:bodyPr spcFirstLastPara="1" wrap="square" lIns="91425" tIns="45700" rIns="91425" bIns="45700" anchor="t" anchorCtr="0">
            <a:spAutoFit/>
          </a:bodyPr>
          <a:lstStyle/>
          <a:p>
            <a:pPr marL="0" marR="0" lvl="0" indent="0" algn="ctr" rtl="0">
              <a:lnSpc>
                <a:spcPct val="144444"/>
              </a:lnSpc>
              <a:spcBef>
                <a:spcPts val="0"/>
              </a:spcBef>
              <a:spcAft>
                <a:spcPts val="0"/>
              </a:spcAft>
              <a:buClr>
                <a:srgbClr val="000000"/>
              </a:buClr>
              <a:buSzPts val="1800"/>
              <a:buFont typeface="Arial"/>
              <a:buNone/>
            </a:pPr>
            <a:r>
              <a:rPr lang="zh-TW" sz="1800" b="1" i="0" u="none" strike="noStrike" cap="none" dirty="0">
                <a:solidFill>
                  <a:schemeClr val="dk1"/>
                </a:solidFill>
                <a:latin typeface="Microsoft JhengHei"/>
                <a:ea typeface="Microsoft JhengHei"/>
                <a:cs typeface="Microsoft JhengHei"/>
                <a:sym typeface="Microsoft JhengHei"/>
              </a:rPr>
              <a:t>透過人工智慧</a:t>
            </a:r>
            <a:endParaRPr sz="1400" b="0" i="0" u="none" strike="noStrike" cap="none" dirty="0">
              <a:solidFill>
                <a:srgbClr val="000000"/>
              </a:solidFill>
              <a:latin typeface="Arial"/>
              <a:ea typeface="Arial"/>
              <a:cs typeface="Arial"/>
              <a:sym typeface="Arial"/>
            </a:endParaRPr>
          </a:p>
          <a:p>
            <a:pPr marL="0" marR="0" lvl="0" indent="0" algn="l" rtl="0">
              <a:lnSpc>
                <a:spcPct val="144444"/>
              </a:lnSpc>
              <a:spcBef>
                <a:spcPts val="0"/>
              </a:spcBef>
              <a:spcAft>
                <a:spcPts val="0"/>
              </a:spcAft>
              <a:buClr>
                <a:srgbClr val="000000"/>
              </a:buClr>
              <a:buSzPts val="1800"/>
              <a:buFont typeface="Arial"/>
              <a:buNone/>
            </a:pPr>
            <a:r>
              <a:rPr lang="zh-TW" sz="1800" b="1" i="0" u="none" strike="noStrike" cap="none" dirty="0">
                <a:solidFill>
                  <a:schemeClr val="dk1"/>
                </a:solidFill>
                <a:latin typeface="Microsoft JhengHei"/>
                <a:ea typeface="Microsoft JhengHei"/>
                <a:cs typeface="Microsoft JhengHei"/>
                <a:sym typeface="Microsoft JhengHei"/>
              </a:rPr>
              <a:t>解決醫院效率低落的問題</a:t>
            </a:r>
            <a:endParaRPr sz="1800" b="0" i="0" u="none" strike="noStrike" cap="none" dirty="0">
              <a:solidFill>
                <a:srgbClr val="000000"/>
              </a:solidFill>
              <a:latin typeface="Arial"/>
              <a:ea typeface="Arial"/>
              <a:cs typeface="Arial"/>
              <a:sym typeface="Aria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2"/>
          <p:cNvSpPr txBox="1">
            <a:spLocks noGrp="1"/>
          </p:cNvSpPr>
          <p:nvPr>
            <p:ph type="sldNum" idx="4294967295"/>
          </p:nvPr>
        </p:nvSpPr>
        <p:spPr>
          <a:xfrm>
            <a:off x="7086600" y="6492875"/>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ltLang="zh-TW"/>
              <a:t>10</a:t>
            </a:fld>
            <a:endParaRPr/>
          </a:p>
        </p:txBody>
      </p:sp>
      <p:grpSp>
        <p:nvGrpSpPr>
          <p:cNvPr id="289" name="Google Shape;289;p12"/>
          <p:cNvGrpSpPr/>
          <p:nvPr/>
        </p:nvGrpSpPr>
        <p:grpSpPr>
          <a:xfrm>
            <a:off x="1960167" y="107057"/>
            <a:ext cx="350168" cy="720000"/>
            <a:chOff x="2006354" y="107057"/>
            <a:chExt cx="350168" cy="720000"/>
          </a:xfrm>
        </p:grpSpPr>
        <p:sp>
          <p:nvSpPr>
            <p:cNvPr id="290" name="Google Shape;290;p12"/>
            <p:cNvSpPr/>
            <p:nvPr/>
          </p:nvSpPr>
          <p:spPr>
            <a:xfrm>
              <a:off x="2006354" y="107057"/>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1" name="Google Shape;291;p12"/>
            <p:cNvSpPr/>
            <p:nvPr/>
          </p:nvSpPr>
          <p:spPr>
            <a:xfrm>
              <a:off x="2284522" y="107057"/>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92" name="Google Shape;292;p12"/>
          <p:cNvSpPr txBox="1"/>
          <p:nvPr/>
        </p:nvSpPr>
        <p:spPr>
          <a:xfrm>
            <a:off x="125737" y="204677"/>
            <a:ext cx="183443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dirty="0">
                <a:solidFill>
                  <a:srgbClr val="0286E7"/>
                </a:solidFill>
                <a:latin typeface="Microsoft JhengHei"/>
                <a:ea typeface="Microsoft JhengHei"/>
                <a:cs typeface="Microsoft JhengHei"/>
                <a:sym typeface="Microsoft JhengHei"/>
              </a:rPr>
              <a:t>預期效益</a:t>
            </a:r>
            <a:endParaRPr sz="1400" b="0" i="0" u="none" strike="noStrike" cap="none" dirty="0">
              <a:solidFill>
                <a:srgbClr val="000000"/>
              </a:solidFill>
              <a:latin typeface="Arial"/>
              <a:ea typeface="Arial"/>
              <a:cs typeface="Arial"/>
              <a:sym typeface="Arial"/>
            </a:endParaRPr>
          </a:p>
        </p:txBody>
      </p:sp>
      <p:grpSp>
        <p:nvGrpSpPr>
          <p:cNvPr id="294" name="Google Shape;294;p12"/>
          <p:cNvGrpSpPr/>
          <p:nvPr/>
        </p:nvGrpSpPr>
        <p:grpSpPr>
          <a:xfrm>
            <a:off x="759900" y="1102477"/>
            <a:ext cx="7624200" cy="5083175"/>
            <a:chOff x="759900" y="924677"/>
            <a:chExt cx="7624200" cy="5083175"/>
          </a:xfrm>
        </p:grpSpPr>
        <p:sp>
          <p:nvSpPr>
            <p:cNvPr id="295" name="Google Shape;295;p12"/>
            <p:cNvSpPr/>
            <p:nvPr/>
          </p:nvSpPr>
          <p:spPr>
            <a:xfrm>
              <a:off x="759900" y="924677"/>
              <a:ext cx="7624200" cy="5083175"/>
            </a:xfrm>
            <a:prstGeom prst="roundRect">
              <a:avLst>
                <a:gd name="adj" fmla="val 16667"/>
              </a:avLst>
            </a:prstGeom>
            <a:solidFill>
              <a:srgbClr val="D8E2F3"/>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96" name="Google Shape;296;p12"/>
            <p:cNvGrpSpPr/>
            <p:nvPr/>
          </p:nvGrpSpPr>
          <p:grpSpPr>
            <a:xfrm>
              <a:off x="1358943" y="1679406"/>
              <a:ext cx="6426114" cy="3504523"/>
              <a:chOff x="1358943" y="1679406"/>
              <a:chExt cx="6426114" cy="3504523"/>
            </a:xfrm>
          </p:grpSpPr>
          <p:grpSp>
            <p:nvGrpSpPr>
              <p:cNvPr id="297" name="Google Shape;297;p12"/>
              <p:cNvGrpSpPr/>
              <p:nvPr/>
            </p:nvGrpSpPr>
            <p:grpSpPr>
              <a:xfrm>
                <a:off x="1358943" y="1679406"/>
                <a:ext cx="6426114" cy="900000"/>
                <a:chOff x="1642590" y="2516503"/>
                <a:chExt cx="6426114" cy="900000"/>
              </a:xfrm>
            </p:grpSpPr>
            <p:pic>
              <p:nvPicPr>
                <p:cNvPr id="298" name="Google Shape;298;p12"/>
                <p:cNvPicPr preferRelativeResize="0"/>
                <p:nvPr/>
              </p:nvPicPr>
              <p:blipFill rotWithShape="1">
                <a:blip r:embed="rId3">
                  <a:alphaModFix/>
                </a:blip>
                <a:srcRect/>
                <a:stretch/>
              </p:blipFill>
              <p:spPr>
                <a:xfrm>
                  <a:off x="7168704" y="2516503"/>
                  <a:ext cx="900000" cy="900000"/>
                </a:xfrm>
                <a:prstGeom prst="rect">
                  <a:avLst/>
                </a:prstGeom>
                <a:noFill/>
                <a:ln>
                  <a:noFill/>
                </a:ln>
              </p:spPr>
            </p:pic>
            <p:sp>
              <p:nvSpPr>
                <p:cNvPr id="299" name="Google Shape;299;p12"/>
                <p:cNvSpPr txBox="1"/>
                <p:nvPr/>
              </p:nvSpPr>
              <p:spPr>
                <a:xfrm>
                  <a:off x="1642590" y="2640244"/>
                  <a:ext cx="4876800" cy="65251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zh-TW" sz="2000" b="1" i="0" u="none" strike="noStrike" cap="none">
                      <a:solidFill>
                        <a:schemeClr val="dk1"/>
                      </a:solidFill>
                      <a:latin typeface="Microsoft JhengHei"/>
                      <a:ea typeface="Microsoft JhengHei"/>
                      <a:cs typeface="Microsoft JhengHei"/>
                      <a:sym typeface="Microsoft JhengHei"/>
                    </a:rPr>
                    <a:t>訓練司法院相關文件，可以</a:t>
                  </a:r>
                  <a:r>
                    <a:rPr lang="zh-TW" sz="2000" b="1" i="0" u="sng" strike="noStrike" cap="none">
                      <a:solidFill>
                        <a:srgbClr val="2E75B5"/>
                      </a:solidFill>
                      <a:latin typeface="Microsoft JhengHei"/>
                      <a:ea typeface="Microsoft JhengHei"/>
                      <a:cs typeface="Microsoft JhengHei"/>
                      <a:sym typeface="Microsoft JhengHei"/>
                    </a:rPr>
                    <a:t>生成對應書狀範例</a:t>
                  </a:r>
                  <a:endParaRPr sz="2000" b="1" i="0" u="none" strike="noStrike" cap="none">
                    <a:solidFill>
                      <a:schemeClr val="dk1"/>
                    </a:solidFill>
                    <a:latin typeface="Microsoft JhengHei"/>
                    <a:ea typeface="Microsoft JhengHei"/>
                    <a:cs typeface="Microsoft JhengHei"/>
                    <a:sym typeface="Microsoft JhengHei"/>
                  </a:endParaRPr>
                </a:p>
              </p:txBody>
            </p:sp>
          </p:grpSp>
          <p:grpSp>
            <p:nvGrpSpPr>
              <p:cNvPr id="300" name="Google Shape;300;p12"/>
              <p:cNvGrpSpPr/>
              <p:nvPr/>
            </p:nvGrpSpPr>
            <p:grpSpPr>
              <a:xfrm>
                <a:off x="1358943" y="2980520"/>
                <a:ext cx="6426114" cy="900000"/>
                <a:chOff x="1642590" y="3986474"/>
                <a:chExt cx="6426114" cy="900000"/>
              </a:xfrm>
            </p:grpSpPr>
            <p:pic>
              <p:nvPicPr>
                <p:cNvPr id="301" name="Google Shape;301;p12"/>
                <p:cNvPicPr preferRelativeResize="0"/>
                <p:nvPr/>
              </p:nvPicPr>
              <p:blipFill rotWithShape="1">
                <a:blip r:embed="rId4">
                  <a:alphaModFix/>
                </a:blip>
                <a:srcRect/>
                <a:stretch/>
              </p:blipFill>
              <p:spPr>
                <a:xfrm>
                  <a:off x="1642590" y="3986474"/>
                  <a:ext cx="900000" cy="900000"/>
                </a:xfrm>
                <a:prstGeom prst="rect">
                  <a:avLst/>
                </a:prstGeom>
                <a:noFill/>
                <a:ln>
                  <a:noFill/>
                </a:ln>
              </p:spPr>
            </p:pic>
            <p:sp>
              <p:nvSpPr>
                <p:cNvPr id="302" name="Google Shape;302;p12"/>
                <p:cNvSpPr txBox="1"/>
                <p:nvPr/>
              </p:nvSpPr>
              <p:spPr>
                <a:xfrm>
                  <a:off x="3191904" y="4110214"/>
                  <a:ext cx="4876800" cy="65252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zh-TW" sz="2000" b="1" i="0" u="none" strike="noStrike" cap="none" dirty="0">
                      <a:solidFill>
                        <a:schemeClr val="dk1"/>
                      </a:solidFill>
                      <a:latin typeface="Microsoft JhengHei"/>
                      <a:ea typeface="Microsoft JhengHei"/>
                      <a:cs typeface="Microsoft JhengHei"/>
                      <a:sym typeface="Microsoft JhengHei"/>
                    </a:rPr>
                    <a:t>若是將圖片像素進行序列化，以訓練</a:t>
                  </a:r>
                  <a:r>
                    <a:rPr lang="zh-TW" altLang="en-US" sz="2000" b="1" dirty="0">
                      <a:solidFill>
                        <a:schemeClr val="dk1"/>
                      </a:solidFill>
                      <a:latin typeface="Microsoft JhengHei"/>
                      <a:ea typeface="Microsoft JhengHei"/>
                      <a:cs typeface="Microsoft JhengHei"/>
                      <a:sym typeface="Microsoft JhengHei"/>
                    </a:rPr>
                    <a:t>的</a:t>
                  </a:r>
                  <a:r>
                    <a:rPr lang="zh-TW" sz="2000" b="1" i="0" u="none" strike="noStrike" cap="none" dirty="0">
                      <a:solidFill>
                        <a:schemeClr val="dk1"/>
                      </a:solidFill>
                      <a:latin typeface="Microsoft JhengHei"/>
                      <a:ea typeface="Microsoft JhengHei"/>
                      <a:cs typeface="Microsoft JhengHei"/>
                      <a:sym typeface="Microsoft JhengHei"/>
                    </a:rPr>
                    <a:t>格式進行儲存，也會</a:t>
                  </a:r>
                  <a:r>
                    <a:rPr lang="zh-TW" sz="2000" b="1" i="0" u="sng" strike="noStrike" cap="none" dirty="0">
                      <a:solidFill>
                        <a:srgbClr val="2E75B5"/>
                      </a:solidFill>
                      <a:latin typeface="Microsoft JhengHei"/>
                      <a:ea typeface="Microsoft JhengHei"/>
                      <a:cs typeface="Microsoft JhengHei"/>
                      <a:sym typeface="Microsoft JhengHei"/>
                    </a:rPr>
                    <a:t>生成各式各樣有趣的圖片</a:t>
                  </a:r>
                  <a:r>
                    <a:rPr lang="zh-TW" sz="2000" b="1" i="0" u="none" strike="noStrike" cap="none" dirty="0">
                      <a:solidFill>
                        <a:schemeClr val="dk1"/>
                      </a:solidFill>
                      <a:latin typeface="Microsoft JhengHei"/>
                      <a:ea typeface="Microsoft JhengHei"/>
                      <a:cs typeface="Microsoft JhengHei"/>
                      <a:sym typeface="Microsoft JhengHei"/>
                    </a:rPr>
                    <a:t>。</a:t>
                  </a:r>
                  <a:endParaRPr sz="2000" b="0" i="0" u="none" strike="noStrike" cap="none" dirty="0">
                    <a:solidFill>
                      <a:srgbClr val="000000"/>
                    </a:solidFill>
                    <a:latin typeface="Arial"/>
                    <a:ea typeface="Arial"/>
                    <a:cs typeface="Arial"/>
                    <a:sym typeface="Arial"/>
                  </a:endParaRPr>
                </a:p>
              </p:txBody>
            </p:sp>
          </p:grpSp>
          <p:grpSp>
            <p:nvGrpSpPr>
              <p:cNvPr id="303" name="Google Shape;303;p12"/>
              <p:cNvGrpSpPr/>
              <p:nvPr/>
            </p:nvGrpSpPr>
            <p:grpSpPr>
              <a:xfrm>
                <a:off x="1438842" y="4284674"/>
                <a:ext cx="6346215" cy="899255"/>
                <a:chOff x="1722489" y="2519543"/>
                <a:chExt cx="6346215" cy="899255"/>
              </a:xfrm>
            </p:grpSpPr>
            <p:pic>
              <p:nvPicPr>
                <p:cNvPr id="304" name="Google Shape;304;p12"/>
                <p:cNvPicPr preferRelativeResize="0"/>
                <p:nvPr/>
              </p:nvPicPr>
              <p:blipFill rotWithShape="1">
                <a:blip r:embed="rId5">
                  <a:alphaModFix/>
                </a:blip>
                <a:srcRect/>
                <a:stretch/>
              </p:blipFill>
              <p:spPr>
                <a:xfrm>
                  <a:off x="7168704" y="2519543"/>
                  <a:ext cx="900000" cy="893919"/>
                </a:xfrm>
                <a:prstGeom prst="rect">
                  <a:avLst/>
                </a:prstGeom>
                <a:noFill/>
                <a:ln>
                  <a:noFill/>
                </a:ln>
              </p:spPr>
            </p:pic>
            <p:sp>
              <p:nvSpPr>
                <p:cNvPr id="305" name="Google Shape;305;p12"/>
                <p:cNvSpPr txBox="1"/>
                <p:nvPr/>
              </p:nvSpPr>
              <p:spPr>
                <a:xfrm>
                  <a:off x="1722489" y="2766279"/>
                  <a:ext cx="5112878" cy="65251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zh-TW" sz="2000" b="1" i="0" u="none" strike="noStrike" cap="none" dirty="0">
                      <a:solidFill>
                        <a:schemeClr val="dk1"/>
                      </a:solidFill>
                      <a:latin typeface="Microsoft JhengHei"/>
                      <a:ea typeface="Microsoft JhengHei"/>
                      <a:cs typeface="Microsoft JhengHei"/>
                      <a:sym typeface="Microsoft JhengHei"/>
                    </a:rPr>
                    <a:t>使用文本產生器訓練聊天機器人，讓</a:t>
                  </a:r>
                  <a:r>
                    <a:rPr lang="zh-TW" sz="2000" b="1" i="0" u="sng" strike="noStrike" cap="none" dirty="0">
                      <a:solidFill>
                        <a:srgbClr val="2E75B5"/>
                      </a:solidFill>
                      <a:latin typeface="Microsoft JhengHei"/>
                      <a:ea typeface="Microsoft JhengHei"/>
                      <a:cs typeface="Microsoft JhengHei"/>
                      <a:sym typeface="Microsoft JhengHei"/>
                    </a:rPr>
                    <a:t>機器人回覆更人性化</a:t>
                  </a:r>
                  <a:r>
                    <a:rPr lang="zh-TW" sz="2000" b="1" i="0" u="none" strike="noStrike" cap="none" dirty="0">
                      <a:solidFill>
                        <a:schemeClr val="dk1"/>
                      </a:solidFill>
                      <a:latin typeface="Microsoft JhengHei"/>
                      <a:ea typeface="Microsoft JhengHei"/>
                      <a:cs typeface="Microsoft JhengHei"/>
                      <a:sym typeface="Microsoft JhengHei"/>
                    </a:rPr>
                    <a:t>。</a:t>
                  </a:r>
                  <a:endParaRPr sz="2000" b="1" i="0" u="none" strike="noStrike" cap="none" dirty="0">
                    <a:solidFill>
                      <a:schemeClr val="dk1"/>
                    </a:solidFill>
                    <a:latin typeface="Microsoft JhengHei"/>
                    <a:ea typeface="Microsoft JhengHei"/>
                    <a:cs typeface="Microsoft JhengHei"/>
                    <a:sym typeface="Microsoft JhengHei"/>
                  </a:endParaRPr>
                </a:p>
              </p:txBody>
            </p:sp>
          </p:grpSp>
        </p:grpSp>
      </p:grpSp>
      <p:sp>
        <p:nvSpPr>
          <p:cNvPr id="6" name="Google Shape;315;p13">
            <a:extLst>
              <a:ext uri="{FF2B5EF4-FFF2-40B4-BE49-F238E27FC236}">
                <a16:creationId xmlns:a16="http://schemas.microsoft.com/office/drawing/2014/main" id="{57890DB0-F686-73A5-2F67-F183333DE69B}"/>
              </a:ext>
            </a:extLst>
          </p:cNvPr>
          <p:cNvSpPr txBox="1"/>
          <p:nvPr/>
        </p:nvSpPr>
        <p:spPr>
          <a:xfrm>
            <a:off x="2472859" y="240325"/>
            <a:ext cx="654540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altLang="en-US" sz="2400" b="1" i="0" u="none" strike="noStrike" cap="none" dirty="0">
                <a:solidFill>
                  <a:srgbClr val="D90B0B"/>
                </a:solidFill>
                <a:latin typeface="Microsoft JhengHei"/>
                <a:ea typeface="Microsoft JhengHei"/>
                <a:cs typeface="Microsoft JhengHei"/>
                <a:sym typeface="Microsoft JhengHei"/>
              </a:rPr>
              <a:t>下列是我們在不同領域的延伸應用</a:t>
            </a: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3"/>
          <p:cNvSpPr txBox="1">
            <a:spLocks noGrp="1"/>
          </p:cNvSpPr>
          <p:nvPr>
            <p:ph type="sldNum" idx="4294967295"/>
          </p:nvPr>
        </p:nvSpPr>
        <p:spPr>
          <a:xfrm>
            <a:off x="7086600" y="6492875"/>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ltLang="zh-TW"/>
              <a:t>11</a:t>
            </a:fld>
            <a:endParaRPr/>
          </a:p>
        </p:txBody>
      </p:sp>
      <p:grpSp>
        <p:nvGrpSpPr>
          <p:cNvPr id="311" name="Google Shape;311;p13"/>
          <p:cNvGrpSpPr/>
          <p:nvPr/>
        </p:nvGrpSpPr>
        <p:grpSpPr>
          <a:xfrm>
            <a:off x="1960167" y="107057"/>
            <a:ext cx="350168" cy="720000"/>
            <a:chOff x="2006354" y="107057"/>
            <a:chExt cx="350168" cy="720000"/>
          </a:xfrm>
        </p:grpSpPr>
        <p:sp>
          <p:nvSpPr>
            <p:cNvPr id="312" name="Google Shape;312;p13"/>
            <p:cNvSpPr/>
            <p:nvPr/>
          </p:nvSpPr>
          <p:spPr>
            <a:xfrm>
              <a:off x="2006354" y="107057"/>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3" name="Google Shape;313;p13"/>
            <p:cNvSpPr/>
            <p:nvPr/>
          </p:nvSpPr>
          <p:spPr>
            <a:xfrm>
              <a:off x="2284522" y="107057"/>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14" name="Google Shape;314;p13"/>
          <p:cNvSpPr txBox="1"/>
          <p:nvPr/>
        </p:nvSpPr>
        <p:spPr>
          <a:xfrm>
            <a:off x="125737" y="204677"/>
            <a:ext cx="183443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0286E7"/>
                </a:solidFill>
                <a:latin typeface="Microsoft JhengHei"/>
                <a:ea typeface="Microsoft JhengHei"/>
                <a:cs typeface="Microsoft JhengHei"/>
                <a:sym typeface="Microsoft JhengHei"/>
              </a:rPr>
              <a:t>預期效益</a:t>
            </a:r>
            <a:endParaRPr sz="1400" b="0" i="0" u="none" strike="noStrike" cap="none">
              <a:solidFill>
                <a:srgbClr val="000000"/>
              </a:solidFill>
              <a:latin typeface="Arial"/>
              <a:ea typeface="Arial"/>
              <a:cs typeface="Arial"/>
              <a:sym typeface="Arial"/>
            </a:endParaRPr>
          </a:p>
        </p:txBody>
      </p:sp>
      <p:sp>
        <p:nvSpPr>
          <p:cNvPr id="315" name="Google Shape;315;p13"/>
          <p:cNvSpPr txBox="1"/>
          <p:nvPr/>
        </p:nvSpPr>
        <p:spPr>
          <a:xfrm>
            <a:off x="2472859" y="240325"/>
            <a:ext cx="654540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dirty="0">
                <a:solidFill>
                  <a:srgbClr val="D90B0B"/>
                </a:solidFill>
                <a:latin typeface="Microsoft JhengHei"/>
                <a:ea typeface="Microsoft JhengHei"/>
                <a:cs typeface="Microsoft JhengHei"/>
                <a:sym typeface="Microsoft JhengHei"/>
              </a:rPr>
              <a:t>以生成</a:t>
            </a:r>
            <a:r>
              <a:rPr lang="zh-TW" altLang="en-US" sz="2400" b="1" dirty="0">
                <a:solidFill>
                  <a:srgbClr val="D90B0B"/>
                </a:solidFill>
                <a:latin typeface="Microsoft JhengHei"/>
                <a:ea typeface="Microsoft JhengHei"/>
                <a:cs typeface="Microsoft JhengHei"/>
                <a:sym typeface="Microsoft JhengHei"/>
              </a:rPr>
              <a:t>法律相關文件</a:t>
            </a:r>
            <a:r>
              <a:rPr lang="zh-TW" sz="2400" b="1" i="0" u="none" strike="noStrike" cap="none" dirty="0">
                <a:solidFill>
                  <a:srgbClr val="D90B0B"/>
                </a:solidFill>
                <a:latin typeface="Microsoft JhengHei"/>
                <a:ea typeface="Microsoft JhengHei"/>
                <a:cs typeface="Microsoft JhengHei"/>
                <a:sym typeface="Microsoft JhengHei"/>
              </a:rPr>
              <a:t>為例</a:t>
            </a:r>
            <a:endParaRPr sz="1400" b="0" i="0" u="none" strike="noStrike" cap="none" dirty="0">
              <a:solidFill>
                <a:srgbClr val="000000"/>
              </a:solidFill>
              <a:latin typeface="Arial"/>
              <a:ea typeface="Arial"/>
              <a:cs typeface="Arial"/>
              <a:sym typeface="Arial"/>
            </a:endParaRPr>
          </a:p>
        </p:txBody>
      </p:sp>
      <p:pic>
        <p:nvPicPr>
          <p:cNvPr id="316" name="Google Shape;316;p13"/>
          <p:cNvPicPr preferRelativeResize="0"/>
          <p:nvPr/>
        </p:nvPicPr>
        <p:blipFill rotWithShape="1">
          <a:blip r:embed="rId3">
            <a:alphaModFix/>
          </a:blip>
          <a:srcRect/>
          <a:stretch/>
        </p:blipFill>
        <p:spPr>
          <a:xfrm>
            <a:off x="2291958" y="937448"/>
            <a:ext cx="4560081" cy="5584964"/>
          </a:xfrm>
          <a:prstGeom prst="rect">
            <a:avLst/>
          </a:prstGeom>
          <a:noFill/>
          <a:ln>
            <a:noFill/>
          </a:ln>
        </p:spPr>
      </p:pic>
      <p:sp>
        <p:nvSpPr>
          <p:cNvPr id="317" name="Google Shape;317;p13"/>
          <p:cNvSpPr txBox="1"/>
          <p:nvPr/>
        </p:nvSpPr>
        <p:spPr>
          <a:xfrm>
            <a:off x="3611880" y="2571460"/>
            <a:ext cx="1574659"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AFTER</a:t>
            </a:r>
            <a:endParaRPr sz="2400" b="1" i="0" u="none" strike="noStrike" cap="none">
              <a:solidFill>
                <a:schemeClr val="lt1"/>
              </a:solidFill>
              <a:latin typeface="Microsoft JhengHei"/>
              <a:ea typeface="Microsoft JhengHei"/>
              <a:cs typeface="Microsoft JhengHei"/>
              <a:sym typeface="Microsoft JhengHei"/>
            </a:endParaRPr>
          </a:p>
        </p:txBody>
      </p:sp>
      <p:sp>
        <p:nvSpPr>
          <p:cNvPr id="318" name="Google Shape;318;p13"/>
          <p:cNvSpPr/>
          <p:nvPr/>
        </p:nvSpPr>
        <p:spPr>
          <a:xfrm>
            <a:off x="381342" y="1714831"/>
            <a:ext cx="8381315" cy="3075234"/>
          </a:xfrm>
          <a:prstGeom prst="roundRect">
            <a:avLst>
              <a:gd name="adj" fmla="val 16667"/>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9" name="Google Shape;319;p13"/>
          <p:cNvSpPr/>
          <p:nvPr/>
        </p:nvSpPr>
        <p:spPr>
          <a:xfrm>
            <a:off x="1666134" y="2277582"/>
            <a:ext cx="1539089" cy="392197"/>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rgbClr val="000000"/>
              </a:solidFill>
              <a:latin typeface="Microsoft JhengHei"/>
              <a:ea typeface="Microsoft JhengHei"/>
              <a:cs typeface="Microsoft JhengHei"/>
              <a:sym typeface="Microsoft JhengHei"/>
            </a:endParaRPr>
          </a:p>
        </p:txBody>
      </p:sp>
      <p:sp>
        <p:nvSpPr>
          <p:cNvPr id="320" name="Google Shape;320;p13"/>
          <p:cNvSpPr txBox="1"/>
          <p:nvPr/>
        </p:nvSpPr>
        <p:spPr>
          <a:xfrm>
            <a:off x="2111711" y="1958195"/>
            <a:ext cx="6479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rgbClr val="000000"/>
                </a:solidFill>
                <a:latin typeface="Microsoft JhengHei"/>
                <a:ea typeface="Microsoft JhengHei"/>
                <a:cs typeface="Microsoft JhengHei"/>
                <a:sym typeface="Microsoft JhengHei"/>
              </a:rPr>
              <a:t>Input</a:t>
            </a:r>
            <a:endParaRPr sz="1400" b="1" i="0" u="none" strike="noStrike" cap="none">
              <a:solidFill>
                <a:srgbClr val="000000"/>
              </a:solidFill>
              <a:latin typeface="Microsoft JhengHei"/>
              <a:ea typeface="Microsoft JhengHei"/>
              <a:cs typeface="Microsoft JhengHei"/>
              <a:sym typeface="Microsoft JhengHei"/>
            </a:endParaRPr>
          </a:p>
        </p:txBody>
      </p:sp>
      <p:sp>
        <p:nvSpPr>
          <p:cNvPr id="321" name="Google Shape;321;p13"/>
          <p:cNvSpPr txBox="1"/>
          <p:nvPr/>
        </p:nvSpPr>
        <p:spPr>
          <a:xfrm>
            <a:off x="2026426" y="3168502"/>
            <a:ext cx="8082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rgbClr val="000000"/>
                </a:solidFill>
                <a:latin typeface="Microsoft JhengHei"/>
                <a:ea typeface="Microsoft JhengHei"/>
                <a:cs typeface="Microsoft JhengHei"/>
                <a:sym typeface="Microsoft JhengHei"/>
              </a:rPr>
              <a:t>Output</a:t>
            </a:r>
            <a:endParaRPr sz="1400" b="1" i="0" u="none" strike="noStrike" cap="none">
              <a:solidFill>
                <a:srgbClr val="000000"/>
              </a:solidFill>
              <a:latin typeface="Microsoft JhengHei"/>
              <a:ea typeface="Microsoft JhengHei"/>
              <a:cs typeface="Microsoft JhengHei"/>
              <a:sym typeface="Microsoft JhengHei"/>
            </a:endParaRPr>
          </a:p>
        </p:txBody>
      </p:sp>
      <p:grpSp>
        <p:nvGrpSpPr>
          <p:cNvPr id="322" name="Google Shape;322;p13"/>
          <p:cNvGrpSpPr/>
          <p:nvPr/>
        </p:nvGrpSpPr>
        <p:grpSpPr>
          <a:xfrm>
            <a:off x="3980274" y="2245381"/>
            <a:ext cx="4211163" cy="1844287"/>
            <a:chOff x="3980274" y="2245381"/>
            <a:chExt cx="4211163" cy="1844287"/>
          </a:xfrm>
        </p:grpSpPr>
        <p:sp>
          <p:nvSpPr>
            <p:cNvPr id="323" name="Google Shape;323;p13"/>
            <p:cNvSpPr/>
            <p:nvPr/>
          </p:nvSpPr>
          <p:spPr>
            <a:xfrm>
              <a:off x="5430052" y="2245381"/>
              <a:ext cx="2761385" cy="1844287"/>
            </a:xfrm>
            <a:prstGeom prst="rect">
              <a:avLst/>
            </a:prstGeom>
            <a:gradFill>
              <a:gsLst>
                <a:gs pos="0">
                  <a:srgbClr val="9BCDFF"/>
                </a:gs>
                <a:gs pos="35000">
                  <a:srgbClr val="B8DCFF"/>
                </a:gs>
                <a:gs pos="100000">
                  <a:srgbClr val="E2F0FF"/>
                </a:gs>
              </a:gsLst>
              <a:lin ang="16200000" scaled="0"/>
            </a:gradFill>
            <a:ln w="9525" cap="flat" cmpd="sng">
              <a:solidFill>
                <a:srgbClr val="5597D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3600" b="1" i="0" u="none" strike="noStrike" cap="none">
                  <a:solidFill>
                    <a:srgbClr val="000000"/>
                  </a:solidFill>
                  <a:latin typeface="Microsoft JhengHei"/>
                  <a:ea typeface="Microsoft JhengHei"/>
                  <a:cs typeface="Microsoft JhengHei"/>
                  <a:sym typeface="Microsoft JhengHei"/>
                </a:rPr>
                <a:t>Word</a:t>
              </a:r>
              <a:endParaRPr sz="3600" b="1" i="0" u="none" strike="noStrike" cap="none">
                <a:solidFill>
                  <a:srgbClr val="000000"/>
                </a:solidFill>
                <a:latin typeface="Microsoft JhengHei"/>
                <a:ea typeface="Microsoft JhengHei"/>
                <a:cs typeface="Microsoft JhengHei"/>
                <a:sym typeface="Microsoft JhengHei"/>
              </a:endParaRPr>
            </a:p>
          </p:txBody>
        </p:sp>
        <p:grpSp>
          <p:nvGrpSpPr>
            <p:cNvPr id="324" name="Google Shape;324;p13"/>
            <p:cNvGrpSpPr/>
            <p:nvPr/>
          </p:nvGrpSpPr>
          <p:grpSpPr>
            <a:xfrm>
              <a:off x="3980274" y="2734056"/>
              <a:ext cx="1077539" cy="1149763"/>
              <a:chOff x="4145316" y="4276962"/>
              <a:chExt cx="1077539" cy="1149763"/>
            </a:xfrm>
          </p:grpSpPr>
          <p:sp>
            <p:nvSpPr>
              <p:cNvPr id="325" name="Google Shape;325;p13"/>
              <p:cNvSpPr/>
              <p:nvPr/>
            </p:nvSpPr>
            <p:spPr>
              <a:xfrm>
                <a:off x="4239824" y="4276962"/>
                <a:ext cx="927323" cy="718334"/>
              </a:xfrm>
              <a:prstGeom prst="rightArrow">
                <a:avLst>
                  <a:gd name="adj1" fmla="val 50000"/>
                  <a:gd name="adj2" fmla="val 500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3"/>
              <p:cNvSpPr txBox="1"/>
              <p:nvPr/>
            </p:nvSpPr>
            <p:spPr>
              <a:xfrm>
                <a:off x="4145316" y="5118948"/>
                <a:ext cx="107753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rgbClr val="000000"/>
                    </a:solidFill>
                    <a:latin typeface="Microsoft JhengHei"/>
                    <a:ea typeface="Microsoft JhengHei"/>
                    <a:cs typeface="Microsoft JhengHei"/>
                    <a:sym typeface="Microsoft JhengHei"/>
                  </a:rPr>
                  <a:t>Download</a:t>
                </a:r>
                <a:endParaRPr sz="1400" b="1" i="0" u="none" strike="noStrike" cap="none">
                  <a:solidFill>
                    <a:srgbClr val="000000"/>
                  </a:solidFill>
                  <a:latin typeface="Microsoft JhengHei"/>
                  <a:ea typeface="Microsoft JhengHei"/>
                  <a:cs typeface="Microsoft JhengHei"/>
                  <a:sym typeface="Microsoft JhengHei"/>
                </a:endParaRPr>
              </a:p>
            </p:txBody>
          </p:sp>
        </p:grpSp>
      </p:grpSp>
      <p:grpSp>
        <p:nvGrpSpPr>
          <p:cNvPr id="327" name="Google Shape;327;p13"/>
          <p:cNvGrpSpPr/>
          <p:nvPr/>
        </p:nvGrpSpPr>
        <p:grpSpPr>
          <a:xfrm>
            <a:off x="1042952" y="3513852"/>
            <a:ext cx="2673378" cy="872974"/>
            <a:chOff x="1001187" y="3465679"/>
            <a:chExt cx="2673378" cy="872974"/>
          </a:xfrm>
        </p:grpSpPr>
        <p:sp>
          <p:nvSpPr>
            <p:cNvPr id="328" name="Google Shape;328;p13"/>
            <p:cNvSpPr/>
            <p:nvPr/>
          </p:nvSpPr>
          <p:spPr>
            <a:xfrm>
              <a:off x="1227183" y="3465679"/>
              <a:ext cx="2447382" cy="338554"/>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1" i="0" u="none" strike="noStrike" cap="none">
                <a:solidFill>
                  <a:srgbClr val="000000"/>
                </a:solidFill>
                <a:latin typeface="Microsoft JhengHei"/>
                <a:ea typeface="Microsoft JhengHei"/>
                <a:cs typeface="Microsoft JhengHei"/>
                <a:sym typeface="Microsoft JhengHei"/>
              </a:endParaRPr>
            </a:p>
          </p:txBody>
        </p:sp>
        <p:sp>
          <p:nvSpPr>
            <p:cNvPr id="329" name="Google Shape;329;p13"/>
            <p:cNvSpPr/>
            <p:nvPr/>
          </p:nvSpPr>
          <p:spPr>
            <a:xfrm>
              <a:off x="1232195" y="4000099"/>
              <a:ext cx="2442370" cy="338554"/>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1" i="0" u="none" strike="noStrike" cap="none">
                <a:solidFill>
                  <a:srgbClr val="000000"/>
                </a:solidFill>
                <a:latin typeface="Microsoft JhengHei"/>
                <a:ea typeface="Microsoft JhengHei"/>
                <a:cs typeface="Microsoft JhengHei"/>
                <a:sym typeface="Microsoft JhengHei"/>
              </a:endParaRPr>
            </a:p>
          </p:txBody>
        </p:sp>
        <p:sp>
          <p:nvSpPr>
            <p:cNvPr id="330" name="Google Shape;330;p13"/>
            <p:cNvSpPr/>
            <p:nvPr/>
          </p:nvSpPr>
          <p:spPr>
            <a:xfrm>
              <a:off x="1006468" y="3575478"/>
              <a:ext cx="106671" cy="97350"/>
            </a:xfrm>
            <a:prstGeom prst="ellipse">
              <a:avLst/>
            </a:prstGeom>
            <a:solidFill>
              <a:srgbClr val="F2F2F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1" name="Google Shape;331;p13"/>
            <p:cNvSpPr/>
            <p:nvPr/>
          </p:nvSpPr>
          <p:spPr>
            <a:xfrm>
              <a:off x="1001187" y="4120701"/>
              <a:ext cx="106671" cy="97350"/>
            </a:xfrm>
            <a:prstGeom prst="ellipse">
              <a:avLst/>
            </a:prstGeom>
            <a:solidFill>
              <a:srgbClr val="F2F2F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32" name="Google Shape;332;p13"/>
          <p:cNvSpPr txBox="1"/>
          <p:nvPr/>
        </p:nvSpPr>
        <p:spPr>
          <a:xfrm>
            <a:off x="1931684" y="2312075"/>
            <a:ext cx="108234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rgbClr val="000000"/>
                </a:solidFill>
                <a:latin typeface="Microsoft JhengHei"/>
                <a:ea typeface="Microsoft JhengHei"/>
                <a:cs typeface="Microsoft JhengHei"/>
                <a:sym typeface="Microsoft JhengHei"/>
              </a:rPr>
              <a:t>房屋起訴狀</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3" name="Google Shape;333;p13"/>
          <p:cNvSpPr txBox="1"/>
          <p:nvPr/>
        </p:nvSpPr>
        <p:spPr>
          <a:xfrm>
            <a:off x="1248805" y="3553424"/>
            <a:ext cx="244810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200" b="1" i="0" u="none" strike="noStrike" cap="none" dirty="0">
                <a:solidFill>
                  <a:srgbClr val="000000"/>
                </a:solidFill>
                <a:latin typeface="Microsoft JhengHei"/>
                <a:ea typeface="Microsoft JhengHei"/>
                <a:cs typeface="Microsoft JhengHei"/>
                <a:sym typeface="Microsoft JhengHei"/>
              </a:rPr>
              <a:t>民事起訴狀(遷讓房屋及不當得利)</a:t>
            </a:r>
            <a:endParaRPr sz="1200" b="1" i="0" u="none" strike="noStrike" cap="none" dirty="0">
              <a:solidFill>
                <a:srgbClr val="000000"/>
              </a:solidFill>
              <a:latin typeface="Microsoft JhengHei"/>
              <a:ea typeface="Microsoft JhengHei"/>
              <a:cs typeface="Microsoft JhengHei"/>
              <a:sym typeface="Microsoft JhengHei"/>
            </a:endParaRPr>
          </a:p>
        </p:txBody>
      </p:sp>
      <p:sp>
        <p:nvSpPr>
          <p:cNvPr id="334" name="Google Shape;334;p13"/>
          <p:cNvSpPr txBox="1"/>
          <p:nvPr/>
        </p:nvSpPr>
        <p:spPr>
          <a:xfrm>
            <a:off x="1268224" y="4109827"/>
            <a:ext cx="244810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200" b="1" i="0" u="none" strike="noStrike" cap="none">
                <a:solidFill>
                  <a:srgbClr val="000000"/>
                </a:solidFill>
                <a:latin typeface="Microsoft JhengHei"/>
                <a:ea typeface="Microsoft JhengHei"/>
                <a:cs typeface="Microsoft JhengHei"/>
                <a:sym typeface="Microsoft JhengHei"/>
              </a:rPr>
              <a:t>民事起訴狀(遷讓房屋及損害賠償)</a:t>
            </a:r>
            <a:endParaRPr sz="1200" b="1"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16"/>
                                        </p:tgtEl>
                                      </p:cBhvr>
                                    </p:animEffect>
                                    <p:set>
                                      <p:cBhvr>
                                        <p:cTn id="7" dur="1" fill="hold">
                                          <p:stCondLst>
                                            <p:cond delay="500"/>
                                          </p:stCondLst>
                                        </p:cTn>
                                        <p:tgtEl>
                                          <p:spTgt spid="316"/>
                                        </p:tgtEl>
                                        <p:attrNameLst>
                                          <p:attrName>style.visibility</p:attrName>
                                        </p:attrNameLst>
                                      </p:cBhvr>
                                      <p:to>
                                        <p:strVal val="hidden"/>
                                      </p:to>
                                    </p:set>
                                  </p:childTnLst>
                                </p:cTn>
                              </p:par>
                            </p:childTnLst>
                          </p:cTn>
                        </p:par>
                        <p:par>
                          <p:cTn id="8" fill="hold">
                            <p:stCondLst>
                              <p:cond delay="501"/>
                            </p:stCondLst>
                            <p:childTnLst>
                              <p:par>
                                <p:cTn id="9" presetID="10" presetClass="entr" presetSubtype="0" fill="hold" nodeType="afterEffect">
                                  <p:stCondLst>
                                    <p:cond delay="0"/>
                                  </p:stCondLst>
                                  <p:childTnLst>
                                    <p:set>
                                      <p:cBhvr>
                                        <p:cTn id="10" dur="1" fill="hold">
                                          <p:stCondLst>
                                            <p:cond delay="0"/>
                                          </p:stCondLst>
                                        </p:cTn>
                                        <p:tgtEl>
                                          <p:spTgt spid="320"/>
                                        </p:tgtEl>
                                        <p:attrNameLst>
                                          <p:attrName>style.visibility</p:attrName>
                                        </p:attrNameLst>
                                      </p:cBhvr>
                                      <p:to>
                                        <p:strVal val="visible"/>
                                      </p:to>
                                    </p:set>
                                    <p:animEffect transition="in" filter="fade">
                                      <p:cBhvr>
                                        <p:cTn id="11" dur="500"/>
                                        <p:tgtEl>
                                          <p:spTgt spid="320"/>
                                        </p:tgtEl>
                                      </p:cBhvr>
                                    </p:animEffect>
                                  </p:childTnLst>
                                </p:cTn>
                              </p:par>
                              <p:par>
                                <p:cTn id="12" presetID="10" presetClass="entr" presetSubtype="0" fill="hold" nodeType="withEffect">
                                  <p:stCondLst>
                                    <p:cond delay="0"/>
                                  </p:stCondLst>
                                  <p:childTnLst>
                                    <p:set>
                                      <p:cBhvr>
                                        <p:cTn id="13" dur="1" fill="hold">
                                          <p:stCondLst>
                                            <p:cond delay="0"/>
                                          </p:stCondLst>
                                        </p:cTn>
                                        <p:tgtEl>
                                          <p:spTgt spid="318"/>
                                        </p:tgtEl>
                                        <p:attrNameLst>
                                          <p:attrName>style.visibility</p:attrName>
                                        </p:attrNameLst>
                                      </p:cBhvr>
                                      <p:to>
                                        <p:strVal val="visible"/>
                                      </p:to>
                                    </p:set>
                                    <p:animEffect transition="in" filter="fade">
                                      <p:cBhvr>
                                        <p:cTn id="14" dur="500"/>
                                        <p:tgtEl>
                                          <p:spTgt spid="318"/>
                                        </p:tgtEl>
                                      </p:cBhvr>
                                    </p:animEffect>
                                  </p:childTnLst>
                                </p:cTn>
                              </p:par>
                              <p:par>
                                <p:cTn id="15" presetID="10" presetClass="entr" presetSubtype="0" fill="hold" nodeType="with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fade">
                                      <p:cBhvr>
                                        <p:cTn id="17" dur="500"/>
                                        <p:tgtEl>
                                          <p:spTgt spid="319"/>
                                        </p:tgtEl>
                                      </p:cBhvr>
                                    </p:animEffect>
                                  </p:childTnLst>
                                </p:cTn>
                              </p:par>
                              <p:par>
                                <p:cTn id="18" presetID="10" presetClass="entr" presetSubtype="0" fill="hold" nodeType="withEffect">
                                  <p:stCondLst>
                                    <p:cond delay="0"/>
                                  </p:stCondLst>
                                  <p:childTnLst>
                                    <p:set>
                                      <p:cBhvr>
                                        <p:cTn id="19" dur="1" fill="hold">
                                          <p:stCondLst>
                                            <p:cond delay="0"/>
                                          </p:stCondLst>
                                        </p:cTn>
                                        <p:tgtEl>
                                          <p:spTgt spid="321"/>
                                        </p:tgtEl>
                                        <p:attrNameLst>
                                          <p:attrName>style.visibility</p:attrName>
                                        </p:attrNameLst>
                                      </p:cBhvr>
                                      <p:to>
                                        <p:strVal val="visible"/>
                                      </p:to>
                                    </p:set>
                                    <p:animEffect transition="in" filter="fade">
                                      <p:cBhvr>
                                        <p:cTn id="20" dur="500"/>
                                        <p:tgtEl>
                                          <p:spTgt spid="3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32"/>
                                        </p:tgtEl>
                                        <p:attrNameLst>
                                          <p:attrName>style.visibility</p:attrName>
                                        </p:attrNameLst>
                                      </p:cBhvr>
                                      <p:to>
                                        <p:strVal val="visible"/>
                                      </p:to>
                                    </p:set>
                                    <p:animEffect transition="in" filter="fade">
                                      <p:cBhvr>
                                        <p:cTn id="25" dur="1500"/>
                                        <p:tgtEl>
                                          <p:spTgt spid="3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7"/>
                                        </p:tgtEl>
                                        <p:attrNameLst>
                                          <p:attrName>style.visibility</p:attrName>
                                        </p:attrNameLst>
                                      </p:cBhvr>
                                      <p:to>
                                        <p:strVal val="visible"/>
                                      </p:to>
                                    </p:set>
                                    <p:animEffect transition="in" filter="fade">
                                      <p:cBhvr>
                                        <p:cTn id="30" dur="500"/>
                                        <p:tgtEl>
                                          <p:spTgt spid="327"/>
                                        </p:tgtEl>
                                      </p:cBhvr>
                                    </p:animEffect>
                                  </p:childTnLst>
                                </p:cTn>
                              </p:par>
                              <p:par>
                                <p:cTn id="31" presetID="10" presetClass="entr" presetSubtype="0" fill="hold" nodeType="withEffect">
                                  <p:stCondLst>
                                    <p:cond delay="0"/>
                                  </p:stCondLst>
                                  <p:childTnLst>
                                    <p:set>
                                      <p:cBhvr>
                                        <p:cTn id="32" dur="1" fill="hold">
                                          <p:stCondLst>
                                            <p:cond delay="0"/>
                                          </p:stCondLst>
                                        </p:cTn>
                                        <p:tgtEl>
                                          <p:spTgt spid="333"/>
                                        </p:tgtEl>
                                        <p:attrNameLst>
                                          <p:attrName>style.visibility</p:attrName>
                                        </p:attrNameLst>
                                      </p:cBhvr>
                                      <p:to>
                                        <p:strVal val="visible"/>
                                      </p:to>
                                    </p:set>
                                    <p:animEffect transition="in" filter="fade">
                                      <p:cBhvr>
                                        <p:cTn id="33" dur="500"/>
                                        <p:tgtEl>
                                          <p:spTgt spid="333"/>
                                        </p:tgtEl>
                                      </p:cBhvr>
                                    </p:animEffect>
                                  </p:childTnLst>
                                </p:cTn>
                              </p:par>
                              <p:par>
                                <p:cTn id="34" presetID="10" presetClass="entr" presetSubtype="0" fill="hold" nodeType="withEffect">
                                  <p:stCondLst>
                                    <p:cond delay="0"/>
                                  </p:stCondLst>
                                  <p:childTnLst>
                                    <p:set>
                                      <p:cBhvr>
                                        <p:cTn id="35" dur="1" fill="hold">
                                          <p:stCondLst>
                                            <p:cond delay="0"/>
                                          </p:stCondLst>
                                        </p:cTn>
                                        <p:tgtEl>
                                          <p:spTgt spid="334"/>
                                        </p:tgtEl>
                                        <p:attrNameLst>
                                          <p:attrName>style.visibility</p:attrName>
                                        </p:attrNameLst>
                                      </p:cBhvr>
                                      <p:to>
                                        <p:strVal val="visible"/>
                                      </p:to>
                                    </p:set>
                                    <p:animEffect transition="in" filter="fade">
                                      <p:cBhvr>
                                        <p:cTn id="36" dur="500"/>
                                        <p:tgtEl>
                                          <p:spTgt spid="3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2"/>
                                        </p:tgtEl>
                                        <p:attrNameLst>
                                          <p:attrName>style.visibility</p:attrName>
                                        </p:attrNameLst>
                                      </p:cBhvr>
                                      <p:to>
                                        <p:strVal val="visible"/>
                                      </p:to>
                                    </p:set>
                                    <p:animEffect transition="in" filter="fade">
                                      <p:cBhvr>
                                        <p:cTn id="41" dur="5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8"/>
          <p:cNvSpPr/>
          <p:nvPr/>
        </p:nvSpPr>
        <p:spPr>
          <a:xfrm>
            <a:off x="2006354" y="107057"/>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1" name="Google Shape;181;p8"/>
          <p:cNvSpPr/>
          <p:nvPr/>
        </p:nvSpPr>
        <p:spPr>
          <a:xfrm>
            <a:off x="2284522" y="107057"/>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 name="Google Shape;182;p8"/>
          <p:cNvSpPr txBox="1"/>
          <p:nvPr/>
        </p:nvSpPr>
        <p:spPr>
          <a:xfrm>
            <a:off x="125737" y="204677"/>
            <a:ext cx="189914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altLang="en-US" sz="3200" b="1" dirty="0">
                <a:solidFill>
                  <a:srgbClr val="0286E7"/>
                </a:solidFill>
                <a:latin typeface="Microsoft JhengHei"/>
                <a:ea typeface="Microsoft JhengHei"/>
                <a:cs typeface="Microsoft JhengHei"/>
                <a:sym typeface="Microsoft JhengHei"/>
              </a:rPr>
              <a:t>畫面</a:t>
            </a:r>
            <a:r>
              <a:rPr lang="zh-TW" sz="3200" b="1" i="0" u="none" strike="noStrike" cap="none" dirty="0">
                <a:solidFill>
                  <a:srgbClr val="0286E7"/>
                </a:solidFill>
                <a:latin typeface="Microsoft JhengHei"/>
                <a:ea typeface="Microsoft JhengHei"/>
                <a:cs typeface="Microsoft JhengHei"/>
                <a:sym typeface="Microsoft JhengHei"/>
              </a:rPr>
              <a:t>展示</a:t>
            </a:r>
            <a:endParaRPr sz="1400" b="0" i="0" u="none" strike="noStrike" cap="none" dirty="0">
              <a:solidFill>
                <a:srgbClr val="000000"/>
              </a:solidFill>
              <a:latin typeface="Arial"/>
              <a:ea typeface="Arial"/>
              <a:cs typeface="Arial"/>
              <a:sym typeface="Arial"/>
            </a:endParaRPr>
          </a:p>
        </p:txBody>
      </p:sp>
      <p:sp>
        <p:nvSpPr>
          <p:cNvPr id="183" name="Google Shape;183;p8"/>
          <p:cNvSpPr txBox="1"/>
          <p:nvPr/>
        </p:nvSpPr>
        <p:spPr>
          <a:xfrm>
            <a:off x="2442604" y="240325"/>
            <a:ext cx="672803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altLang="en-US" sz="2400" b="1" dirty="0">
                <a:solidFill>
                  <a:srgbClr val="D90B0B"/>
                </a:solidFill>
                <a:latin typeface="Microsoft JhengHei"/>
                <a:ea typeface="Microsoft JhengHei"/>
                <a:sym typeface="Microsoft JhengHei"/>
              </a:rPr>
              <a:t>生成法律相關文件之應用情境</a:t>
            </a:r>
            <a:endParaRPr lang="zh-TW" altLang="en-US" sz="1400" b="0" i="0" u="none" strike="noStrike" cap="none" dirty="0">
              <a:solidFill>
                <a:srgbClr val="000000"/>
              </a:solidFill>
              <a:latin typeface="Arial"/>
              <a:ea typeface="Arial"/>
              <a:cs typeface="Arial"/>
              <a:sym typeface="Arial"/>
            </a:endParaRPr>
          </a:p>
        </p:txBody>
      </p:sp>
      <p:sp>
        <p:nvSpPr>
          <p:cNvPr id="184" name="Google Shape;184;p8"/>
          <p:cNvSpPr txBox="1"/>
          <p:nvPr/>
        </p:nvSpPr>
        <p:spPr>
          <a:xfrm>
            <a:off x="7086600" y="6492875"/>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altLang="zh-TW" sz="2000" b="1" i="0" u="none" strike="noStrike" cap="none">
                <a:solidFill>
                  <a:srgbClr val="FF4F4F"/>
                </a:solidFill>
                <a:latin typeface="Microsoft JhengHei"/>
                <a:ea typeface="Microsoft JhengHei"/>
                <a:cs typeface="Microsoft JhengHei"/>
                <a:sym typeface="Microsoft JhengHei"/>
              </a:rPr>
              <a:t>12</a:t>
            </a:fld>
            <a:endParaRPr sz="2000" b="1" i="0" u="none" strike="noStrike" cap="none">
              <a:solidFill>
                <a:srgbClr val="FF4F4F"/>
              </a:solidFill>
              <a:latin typeface="Microsoft JhengHei"/>
              <a:ea typeface="Microsoft JhengHei"/>
              <a:cs typeface="Microsoft JhengHei"/>
              <a:sym typeface="Microsoft JhengHei"/>
            </a:endParaRPr>
          </a:p>
        </p:txBody>
      </p:sp>
      <p:pic>
        <p:nvPicPr>
          <p:cNvPr id="3" name="圖片 2">
            <a:extLst>
              <a:ext uri="{FF2B5EF4-FFF2-40B4-BE49-F238E27FC236}">
                <a16:creationId xmlns:a16="http://schemas.microsoft.com/office/drawing/2014/main" id="{A3C016CA-4064-4D03-99CA-B43BA35FAB23}"/>
              </a:ext>
            </a:extLst>
          </p:cNvPr>
          <p:cNvPicPr>
            <a:picLocks noChangeAspect="1"/>
          </p:cNvPicPr>
          <p:nvPr/>
        </p:nvPicPr>
        <p:blipFill>
          <a:blip r:embed="rId3"/>
          <a:stretch>
            <a:fillRect/>
          </a:stretch>
        </p:blipFill>
        <p:spPr>
          <a:xfrm>
            <a:off x="2247946" y="855632"/>
            <a:ext cx="4648107" cy="5903791"/>
          </a:xfrm>
          <a:prstGeom prst="rect">
            <a:avLst/>
          </a:prstGeom>
          <a:ln>
            <a:solidFill>
              <a:schemeClr val="tx1"/>
            </a:solidFill>
          </a:ln>
        </p:spPr>
      </p:pic>
    </p:spTree>
    <p:extLst>
      <p:ext uri="{BB962C8B-B14F-4D97-AF65-F5344CB8AC3E}">
        <p14:creationId xmlns:p14="http://schemas.microsoft.com/office/powerpoint/2010/main" val="1661956459"/>
      </p:ext>
    </p:extLst>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4"/>
          <p:cNvSpPr/>
          <p:nvPr/>
        </p:nvSpPr>
        <p:spPr>
          <a:xfrm>
            <a:off x="1130054" y="107057"/>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 name="Google Shape;340;p14"/>
          <p:cNvSpPr/>
          <p:nvPr/>
        </p:nvSpPr>
        <p:spPr>
          <a:xfrm>
            <a:off x="1408222" y="107057"/>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1" name="Google Shape;341;p14"/>
          <p:cNvSpPr txBox="1"/>
          <p:nvPr/>
        </p:nvSpPr>
        <p:spPr>
          <a:xfrm>
            <a:off x="125737" y="204677"/>
            <a:ext cx="105536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0286E7"/>
                </a:solidFill>
                <a:latin typeface="Microsoft JhengHei"/>
                <a:ea typeface="Microsoft JhengHei"/>
                <a:cs typeface="Microsoft JhengHei"/>
                <a:sym typeface="Microsoft JhengHei"/>
              </a:rPr>
              <a:t>結論</a:t>
            </a:r>
            <a:endParaRPr sz="1400" b="0" i="0" u="none" strike="noStrike" cap="none">
              <a:solidFill>
                <a:srgbClr val="000000"/>
              </a:solidFill>
              <a:latin typeface="Arial"/>
              <a:ea typeface="Arial"/>
              <a:cs typeface="Arial"/>
              <a:sym typeface="Arial"/>
            </a:endParaRPr>
          </a:p>
        </p:txBody>
      </p:sp>
      <p:sp>
        <p:nvSpPr>
          <p:cNvPr id="342" name="Google Shape;342;p14"/>
          <p:cNvSpPr txBox="1"/>
          <p:nvPr/>
        </p:nvSpPr>
        <p:spPr>
          <a:xfrm>
            <a:off x="7086600" y="6492875"/>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altLang="zh-TW" sz="2000" b="1" i="0" u="none" strike="noStrike" cap="none">
                <a:solidFill>
                  <a:srgbClr val="FF4F4F"/>
                </a:solidFill>
                <a:latin typeface="Microsoft JhengHei"/>
                <a:ea typeface="Microsoft JhengHei"/>
                <a:cs typeface="Microsoft JhengHei"/>
                <a:sym typeface="Microsoft JhengHei"/>
              </a:rPr>
              <a:t>13</a:t>
            </a:fld>
            <a:endParaRPr sz="2000" b="1" i="0" u="none" strike="noStrike" cap="none">
              <a:solidFill>
                <a:srgbClr val="FF4F4F"/>
              </a:solidFill>
              <a:latin typeface="Microsoft JhengHei"/>
              <a:ea typeface="Microsoft JhengHei"/>
              <a:cs typeface="Microsoft JhengHei"/>
              <a:sym typeface="Microsoft JhengHei"/>
            </a:endParaRPr>
          </a:p>
        </p:txBody>
      </p:sp>
      <p:grpSp>
        <p:nvGrpSpPr>
          <p:cNvPr id="343" name="Google Shape;343;p14"/>
          <p:cNvGrpSpPr/>
          <p:nvPr/>
        </p:nvGrpSpPr>
        <p:grpSpPr>
          <a:xfrm>
            <a:off x="1181100" y="2795140"/>
            <a:ext cx="7184340" cy="4130770"/>
            <a:chOff x="1130054" y="2989481"/>
            <a:chExt cx="7184340" cy="4130770"/>
          </a:xfrm>
        </p:grpSpPr>
        <p:grpSp>
          <p:nvGrpSpPr>
            <p:cNvPr id="344" name="Google Shape;344;p14"/>
            <p:cNvGrpSpPr/>
            <p:nvPr/>
          </p:nvGrpSpPr>
          <p:grpSpPr>
            <a:xfrm>
              <a:off x="1130054" y="2989481"/>
              <a:ext cx="7184340" cy="4130770"/>
              <a:chOff x="1480222" y="467057"/>
              <a:chExt cx="7184340" cy="4130770"/>
            </a:xfrm>
          </p:grpSpPr>
          <p:pic>
            <p:nvPicPr>
              <p:cNvPr id="345" name="Google Shape;345;p14"/>
              <p:cNvPicPr preferRelativeResize="0"/>
              <p:nvPr/>
            </p:nvPicPr>
            <p:blipFill rotWithShape="1">
              <a:blip r:embed="rId3">
                <a:alphaModFix/>
              </a:blip>
              <a:srcRect/>
              <a:stretch/>
            </p:blipFill>
            <p:spPr>
              <a:xfrm>
                <a:off x="1480222" y="467057"/>
                <a:ext cx="4876800" cy="4129564"/>
              </a:xfrm>
              <a:prstGeom prst="rect">
                <a:avLst/>
              </a:prstGeom>
              <a:noFill/>
              <a:ln>
                <a:noFill/>
              </a:ln>
            </p:spPr>
          </p:pic>
          <p:pic>
            <p:nvPicPr>
              <p:cNvPr id="346" name="Google Shape;346;p14"/>
              <p:cNvPicPr preferRelativeResize="0"/>
              <p:nvPr/>
            </p:nvPicPr>
            <p:blipFill rotWithShape="1">
              <a:blip r:embed="rId3">
                <a:alphaModFix/>
              </a:blip>
              <a:srcRect l="24225"/>
              <a:stretch/>
            </p:blipFill>
            <p:spPr>
              <a:xfrm>
                <a:off x="4969161" y="468263"/>
                <a:ext cx="3695401" cy="4129564"/>
              </a:xfrm>
              <a:prstGeom prst="rect">
                <a:avLst/>
              </a:prstGeom>
              <a:noFill/>
              <a:ln>
                <a:noFill/>
              </a:ln>
            </p:spPr>
          </p:pic>
        </p:grpSp>
        <p:grpSp>
          <p:nvGrpSpPr>
            <p:cNvPr id="347" name="Google Shape;347;p14"/>
            <p:cNvGrpSpPr/>
            <p:nvPr/>
          </p:nvGrpSpPr>
          <p:grpSpPr>
            <a:xfrm>
              <a:off x="1971650" y="3956165"/>
              <a:ext cx="5935980" cy="2191877"/>
              <a:chOff x="1777988" y="3956165"/>
              <a:chExt cx="5935980" cy="2191877"/>
            </a:xfrm>
          </p:grpSpPr>
          <p:sp>
            <p:nvSpPr>
              <p:cNvPr id="348" name="Google Shape;348;p14"/>
              <p:cNvSpPr txBox="1"/>
              <p:nvPr/>
            </p:nvSpPr>
            <p:spPr>
              <a:xfrm>
                <a:off x="1786866" y="3956165"/>
                <a:ext cx="5701136" cy="95406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2000"/>
                  <a:buFont typeface="Arial"/>
                  <a:buNone/>
                </a:pPr>
                <a:r>
                  <a:rPr lang="zh-TW" sz="2000" b="1" i="0" u="none" strike="noStrike" cap="none" dirty="0">
                    <a:solidFill>
                      <a:srgbClr val="196985"/>
                    </a:solidFill>
                    <a:latin typeface="Microsoft JhengHei"/>
                    <a:ea typeface="Microsoft JhengHei"/>
                    <a:cs typeface="Microsoft JhengHei"/>
                    <a:sym typeface="Microsoft JhengHei"/>
                  </a:rPr>
                  <a:t>透過歷史及爬蟲產生的資料，訓練出</a:t>
                </a:r>
                <a:r>
                  <a:rPr lang="en-US" altLang="zh-TW" sz="2000" b="1" i="0" u="none" strike="noStrike" cap="none" dirty="0">
                    <a:solidFill>
                      <a:srgbClr val="196985"/>
                    </a:solidFill>
                    <a:latin typeface="Microsoft JhengHei"/>
                    <a:ea typeface="Microsoft JhengHei"/>
                    <a:cs typeface="Microsoft JhengHei"/>
                    <a:sym typeface="Microsoft JhengHei"/>
                  </a:rPr>
                  <a:t>AI</a:t>
                </a:r>
                <a:r>
                  <a:rPr lang="zh-TW" sz="2000" b="1" i="0" u="none" strike="noStrike" cap="none" dirty="0">
                    <a:solidFill>
                      <a:srgbClr val="196985"/>
                    </a:solidFill>
                    <a:latin typeface="Microsoft JhengHei"/>
                    <a:ea typeface="Microsoft JhengHei"/>
                    <a:cs typeface="Microsoft JhengHei"/>
                    <a:sym typeface="Microsoft JhengHei"/>
                  </a:rPr>
                  <a:t>護理紀錄產生器並應用在醫療及行政事務上。</a:t>
                </a:r>
                <a:endParaRPr sz="2000" b="1" i="0" u="none" strike="noStrike" cap="none" dirty="0">
                  <a:solidFill>
                    <a:srgbClr val="196985"/>
                  </a:solidFill>
                  <a:latin typeface="Microsoft JhengHei"/>
                  <a:ea typeface="Microsoft JhengHei"/>
                  <a:cs typeface="Microsoft JhengHei"/>
                  <a:sym typeface="Microsoft JhengHei"/>
                </a:endParaRPr>
              </a:p>
            </p:txBody>
          </p:sp>
          <p:sp>
            <p:nvSpPr>
              <p:cNvPr id="349" name="Google Shape;349;p14"/>
              <p:cNvSpPr txBox="1"/>
              <p:nvPr/>
            </p:nvSpPr>
            <p:spPr>
              <a:xfrm>
                <a:off x="1777988" y="4763088"/>
                <a:ext cx="5935980" cy="1384954"/>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2000"/>
                  <a:buFont typeface="Arial"/>
                  <a:buNone/>
                </a:pPr>
                <a:r>
                  <a:rPr lang="zh-TW" sz="2000" b="1" i="0" u="none" strike="noStrike" cap="none" dirty="0">
                    <a:solidFill>
                      <a:srgbClr val="196985"/>
                    </a:solidFill>
                    <a:latin typeface="Microsoft JhengHei"/>
                    <a:ea typeface="Microsoft JhengHei"/>
                    <a:cs typeface="Microsoft JhengHei"/>
                    <a:sym typeface="Microsoft JhengHei"/>
                  </a:rPr>
                  <a:t>有時候看似無關緊要工作，長期累積下來會浪費不少時間，也容易出現各種問題。</a:t>
                </a:r>
                <a:endParaRPr sz="2000" b="1" i="0" u="none" strike="noStrike" cap="none" dirty="0">
                  <a:solidFill>
                    <a:srgbClr val="196985"/>
                  </a:solidFill>
                  <a:latin typeface="Microsoft JhengHei"/>
                  <a:ea typeface="Microsoft JhengHei"/>
                  <a:cs typeface="Microsoft JhengHei"/>
                  <a:sym typeface="Microsoft JhengHei"/>
                </a:endParaRPr>
              </a:p>
              <a:p>
                <a:pPr marL="0" marR="0" lvl="0" indent="0" algn="l" rtl="0">
                  <a:lnSpc>
                    <a:spcPct val="140000"/>
                  </a:lnSpc>
                  <a:spcBef>
                    <a:spcPts val="0"/>
                  </a:spcBef>
                  <a:spcAft>
                    <a:spcPts val="0"/>
                  </a:spcAft>
                  <a:buClr>
                    <a:srgbClr val="000000"/>
                  </a:buClr>
                  <a:buSzPts val="2000"/>
                  <a:buFont typeface="Arial"/>
                  <a:buNone/>
                </a:pPr>
                <a:r>
                  <a:rPr lang="zh-TW" sz="2000" b="1" i="0" u="none" strike="noStrike" cap="none" dirty="0">
                    <a:solidFill>
                      <a:srgbClr val="196985"/>
                    </a:solidFill>
                    <a:latin typeface="Microsoft JhengHei"/>
                    <a:ea typeface="Microsoft JhengHei"/>
                    <a:cs typeface="Microsoft JhengHei"/>
                    <a:sym typeface="Microsoft JhengHei"/>
                  </a:rPr>
                  <a:t>此時就需要一個AI輔助的自動化程式協助完成。</a:t>
                </a:r>
                <a:endParaRPr sz="1400" b="0" i="0" u="none" strike="noStrike" cap="none" dirty="0">
                  <a:solidFill>
                    <a:srgbClr val="000000"/>
                  </a:solidFill>
                  <a:latin typeface="Arial"/>
                  <a:ea typeface="Arial"/>
                  <a:cs typeface="Arial"/>
                  <a:sym typeface="Arial"/>
                </a:endParaRPr>
              </a:p>
            </p:txBody>
          </p:sp>
        </p:grpSp>
      </p:grpSp>
      <p:grpSp>
        <p:nvGrpSpPr>
          <p:cNvPr id="350" name="Google Shape;350;p14"/>
          <p:cNvGrpSpPr/>
          <p:nvPr/>
        </p:nvGrpSpPr>
        <p:grpSpPr>
          <a:xfrm>
            <a:off x="1238054" y="-444431"/>
            <a:ext cx="7690383" cy="3728416"/>
            <a:chOff x="1498081" y="789412"/>
            <a:chExt cx="6147837" cy="3728416"/>
          </a:xfrm>
        </p:grpSpPr>
        <p:sp>
          <p:nvSpPr>
            <p:cNvPr id="351" name="Google Shape;351;p14"/>
            <p:cNvSpPr txBox="1"/>
            <p:nvPr/>
          </p:nvSpPr>
          <p:spPr>
            <a:xfrm>
              <a:off x="1498081" y="789412"/>
              <a:ext cx="6147837" cy="3728416"/>
            </a:xfrm>
            <a:prstGeom prst="rect">
              <a:avLst/>
            </a:prstGeom>
            <a:noFill/>
            <a:ln>
              <a:noFill/>
            </a:ln>
          </p:spPr>
          <p:txBody>
            <a:bodyPr spcFirstLastPara="1" wrap="square" lIns="91425" tIns="45700" rIns="91425" bIns="45700" anchor="t" anchorCtr="0">
              <a:spAutoFit/>
            </a:bodyPr>
            <a:lstStyle/>
            <a:p>
              <a:pPr marL="0" marR="0" lvl="0" indent="0" algn="ctr" rtl="0">
                <a:lnSpc>
                  <a:spcPct val="178571"/>
                </a:lnSpc>
                <a:spcBef>
                  <a:spcPts val="0"/>
                </a:spcBef>
                <a:spcAft>
                  <a:spcPts val="0"/>
                </a:spcAft>
                <a:buClr>
                  <a:srgbClr val="000000"/>
                </a:buClr>
                <a:buSzPts val="2800"/>
                <a:buFont typeface="Arial"/>
                <a:buNone/>
              </a:pPr>
              <a:r>
                <a:rPr lang="zh-TW" sz="2800" b="1" i="0" u="none" strike="noStrike" cap="none" dirty="0">
                  <a:solidFill>
                    <a:srgbClr val="000000"/>
                  </a:solidFill>
                  <a:latin typeface="Microsoft JhengHei"/>
                  <a:ea typeface="Microsoft JhengHei"/>
                  <a:cs typeface="Microsoft JhengHei"/>
                  <a:sym typeface="Microsoft JhengHei"/>
                </a:rPr>
                <a:t>我們的</a:t>
              </a:r>
              <a:r>
                <a:rPr lang="zh-TW" sz="2800" b="1" i="0" u="none" strike="noStrike" cap="none" dirty="0">
                  <a:solidFill>
                    <a:srgbClr val="0286E7"/>
                  </a:solidFill>
                  <a:latin typeface="Microsoft JhengHei"/>
                  <a:ea typeface="Microsoft JhengHei"/>
                  <a:cs typeface="Microsoft JhengHei"/>
                  <a:sym typeface="Microsoft JhengHei"/>
                </a:rPr>
                <a:t>護理紀錄產生器</a:t>
              </a:r>
              <a:r>
                <a:rPr lang="zh-TW" altLang="en-US" sz="2800" b="1" dirty="0">
                  <a:solidFill>
                    <a:srgbClr val="0286E7"/>
                  </a:solidFill>
                  <a:latin typeface="Microsoft JhengHei"/>
                  <a:ea typeface="Microsoft JhengHei"/>
                  <a:cs typeface="Microsoft JhengHei"/>
                  <a:sym typeface="Microsoft JhengHei"/>
                </a:rPr>
                <a:t>節省了</a:t>
              </a:r>
              <a:r>
                <a:rPr lang="en-US" altLang="zh-TW" sz="4800" b="1" dirty="0">
                  <a:solidFill>
                    <a:srgbClr val="FF0000"/>
                  </a:solidFill>
                  <a:latin typeface="Microsoft JhengHei"/>
                  <a:ea typeface="Microsoft JhengHei"/>
                  <a:cs typeface="Microsoft JhengHei"/>
                  <a:sym typeface="Microsoft JhengHei"/>
                </a:rPr>
                <a:t>62</a:t>
              </a:r>
              <a:r>
                <a:rPr lang="en-US" altLang="zh-TW" sz="1800" b="1" dirty="0">
                  <a:solidFill>
                    <a:srgbClr val="FF0000"/>
                  </a:solidFill>
                  <a:latin typeface="Microsoft JhengHei"/>
                  <a:ea typeface="Microsoft JhengHei"/>
                  <a:cs typeface="Microsoft JhengHei"/>
                  <a:sym typeface="Microsoft JhengHei"/>
                </a:rPr>
                <a:t>%</a:t>
              </a:r>
              <a:r>
                <a:rPr lang="zh-TW" altLang="en-US" sz="2800" b="1" dirty="0">
                  <a:solidFill>
                    <a:srgbClr val="0286E7"/>
                  </a:solidFill>
                  <a:latin typeface="Microsoft JhengHei"/>
                  <a:ea typeface="Microsoft JhengHei"/>
                  <a:cs typeface="Microsoft JhengHei"/>
                  <a:sym typeface="Microsoft JhengHei"/>
                </a:rPr>
                <a:t>的時間</a:t>
              </a:r>
              <a:endParaRPr sz="2800" b="1" i="0" u="none" strike="noStrike" cap="none" dirty="0">
                <a:solidFill>
                  <a:srgbClr val="0286E7"/>
                </a:solidFill>
                <a:latin typeface="Microsoft JhengHei"/>
                <a:ea typeface="Microsoft JhengHei"/>
                <a:cs typeface="Microsoft JhengHei"/>
                <a:sym typeface="Microsoft JhengHei"/>
              </a:endParaRPr>
            </a:p>
            <a:p>
              <a:pPr marL="0" marR="0" lvl="0" indent="0" algn="ctr" rtl="0">
                <a:lnSpc>
                  <a:spcPct val="178571"/>
                </a:lnSpc>
                <a:spcBef>
                  <a:spcPts val="0"/>
                </a:spcBef>
                <a:spcAft>
                  <a:spcPts val="0"/>
                </a:spcAft>
                <a:buClr>
                  <a:srgbClr val="000000"/>
                </a:buClr>
                <a:buSzPts val="2800"/>
                <a:buFont typeface="Arial"/>
                <a:buNone/>
              </a:pPr>
              <a:r>
                <a:rPr lang="zh-TW" sz="2800" b="1" i="0" u="none" strike="noStrike" cap="none" dirty="0">
                  <a:solidFill>
                    <a:srgbClr val="000000"/>
                  </a:solidFill>
                  <a:latin typeface="Microsoft JhengHei"/>
                  <a:ea typeface="Microsoft JhengHei"/>
                  <a:cs typeface="Microsoft JhengHei"/>
                  <a:sym typeface="Microsoft JhengHei"/>
                </a:rPr>
                <a:t>解決了</a:t>
              </a:r>
              <a:r>
                <a:rPr lang="zh-TW" sz="2800" b="1" i="0" u="sng" strike="noStrike" cap="none" dirty="0">
                  <a:solidFill>
                    <a:srgbClr val="FF4F4F"/>
                  </a:solidFill>
                  <a:latin typeface="Microsoft JhengHei"/>
                  <a:ea typeface="Microsoft JhengHei"/>
                  <a:cs typeface="Microsoft JhengHei"/>
                  <a:sym typeface="Microsoft JhengHei"/>
                </a:rPr>
                <a:t>手動輸入資料耗時</a:t>
              </a:r>
              <a:r>
                <a:rPr lang="zh-TW" sz="2800" b="1" i="0" u="none" strike="noStrike" cap="none" dirty="0">
                  <a:solidFill>
                    <a:srgbClr val="000000"/>
                  </a:solidFill>
                  <a:latin typeface="Microsoft JhengHei"/>
                  <a:ea typeface="Microsoft JhengHei"/>
                  <a:cs typeface="Microsoft JhengHei"/>
                  <a:sym typeface="Microsoft JhengHei"/>
                </a:rPr>
                <a:t>的問題</a:t>
              </a:r>
              <a:endParaRPr sz="2800" b="1" i="0" u="none" strike="noStrike" cap="none" dirty="0">
                <a:solidFill>
                  <a:srgbClr val="000000"/>
                </a:solidFill>
                <a:latin typeface="Microsoft JhengHei"/>
                <a:ea typeface="Microsoft JhengHei"/>
                <a:cs typeface="Microsoft JhengHei"/>
                <a:sym typeface="Microsoft JhengHei"/>
              </a:endParaRPr>
            </a:p>
            <a:p>
              <a:pPr marL="0" marR="0" lvl="0" indent="0" algn="ctr" rtl="0">
                <a:lnSpc>
                  <a:spcPct val="178571"/>
                </a:lnSpc>
                <a:spcBef>
                  <a:spcPts val="0"/>
                </a:spcBef>
                <a:spcAft>
                  <a:spcPts val="0"/>
                </a:spcAft>
                <a:buClr>
                  <a:srgbClr val="000000"/>
                </a:buClr>
                <a:buSzPts val="2800"/>
                <a:buFont typeface="Arial"/>
                <a:buNone/>
              </a:pPr>
              <a:r>
                <a:rPr lang="zh-TW" sz="2800" b="1" i="0" u="none" strike="noStrike" cap="none" dirty="0">
                  <a:solidFill>
                    <a:srgbClr val="000000"/>
                  </a:solidFill>
                  <a:latin typeface="Microsoft JhengHei"/>
                  <a:ea typeface="Microsoft JhengHei"/>
                  <a:cs typeface="Microsoft JhengHei"/>
                  <a:sym typeface="Microsoft JhengHei"/>
                </a:rPr>
                <a:t>解決了</a:t>
              </a:r>
              <a:r>
                <a:rPr lang="zh-TW" sz="2800" b="1" i="0" u="sng" strike="noStrike" cap="none" dirty="0">
                  <a:solidFill>
                    <a:srgbClr val="FF4F4F"/>
                  </a:solidFill>
                  <a:latin typeface="Microsoft JhengHei"/>
                  <a:ea typeface="Microsoft JhengHei"/>
                  <a:cs typeface="Microsoft JhengHei"/>
                  <a:sym typeface="Microsoft JhengHei"/>
                </a:rPr>
                <a:t>重複性業務使人疲乏</a:t>
              </a:r>
              <a:r>
                <a:rPr lang="zh-TW" sz="2800" b="1" i="0" u="none" strike="noStrike" cap="none" dirty="0">
                  <a:solidFill>
                    <a:srgbClr val="000000"/>
                  </a:solidFill>
                  <a:latin typeface="Microsoft JhengHei"/>
                  <a:ea typeface="Microsoft JhengHei"/>
                  <a:cs typeface="Microsoft JhengHei"/>
                  <a:sym typeface="Microsoft JhengHei"/>
                </a:rPr>
                <a:t>的問題</a:t>
              </a:r>
              <a:endParaRPr sz="2800" b="1" i="0" u="none" strike="noStrike" cap="none" dirty="0">
                <a:solidFill>
                  <a:srgbClr val="000000"/>
                </a:solidFill>
                <a:latin typeface="Microsoft JhengHei"/>
                <a:ea typeface="Microsoft JhengHei"/>
                <a:cs typeface="Microsoft JhengHei"/>
                <a:sym typeface="Microsoft JhengHei"/>
              </a:endParaRPr>
            </a:p>
            <a:p>
              <a:pPr marL="0" marR="0" lvl="0" indent="0" algn="ctr" rtl="0">
                <a:lnSpc>
                  <a:spcPct val="178571"/>
                </a:lnSpc>
                <a:spcBef>
                  <a:spcPts val="0"/>
                </a:spcBef>
                <a:spcAft>
                  <a:spcPts val="0"/>
                </a:spcAft>
                <a:buClr>
                  <a:srgbClr val="000000"/>
                </a:buClr>
                <a:buSzPts val="2800"/>
                <a:buFont typeface="Arial"/>
                <a:buNone/>
              </a:pPr>
              <a:r>
                <a:rPr lang="zh-TW" sz="2800" b="1" i="0" u="none" strike="noStrike" cap="none" dirty="0">
                  <a:solidFill>
                    <a:srgbClr val="000000"/>
                  </a:solidFill>
                  <a:latin typeface="Microsoft JhengHei"/>
                  <a:ea typeface="Microsoft JhengHei"/>
                  <a:cs typeface="Microsoft JhengHei"/>
                  <a:sym typeface="Microsoft JhengHei"/>
                </a:rPr>
                <a:t>還能應用於</a:t>
              </a:r>
              <a:r>
                <a:rPr lang="zh-TW" sz="2800" b="1" i="0" u="sng" strike="noStrike" cap="none" dirty="0">
                  <a:solidFill>
                    <a:srgbClr val="FF4F4F"/>
                  </a:solidFill>
                  <a:latin typeface="Microsoft JhengHei"/>
                  <a:ea typeface="Microsoft JhengHei"/>
                  <a:cs typeface="Microsoft JhengHei"/>
                  <a:sym typeface="Microsoft JhengHei"/>
                </a:rPr>
                <a:t>各式文章的產生</a:t>
              </a:r>
              <a:endParaRPr sz="2800" b="1" i="0" u="sng" strike="noStrike" cap="none" dirty="0">
                <a:solidFill>
                  <a:srgbClr val="FF4F4F"/>
                </a:solidFill>
                <a:latin typeface="Microsoft JhengHei"/>
                <a:ea typeface="Microsoft JhengHei"/>
                <a:cs typeface="Microsoft JhengHei"/>
                <a:sym typeface="Microsoft JhengHei"/>
              </a:endParaRPr>
            </a:p>
          </p:txBody>
        </p:sp>
        <p:pic>
          <p:nvPicPr>
            <p:cNvPr id="352" name="Google Shape;352;p14"/>
            <p:cNvPicPr preferRelativeResize="0"/>
            <p:nvPr/>
          </p:nvPicPr>
          <p:blipFill rotWithShape="1">
            <a:blip r:embed="rId4">
              <a:alphaModFix/>
            </a:blip>
            <a:srcRect/>
            <a:stretch/>
          </p:blipFill>
          <p:spPr>
            <a:xfrm>
              <a:off x="1977008" y="2231572"/>
              <a:ext cx="540000" cy="540000"/>
            </a:xfrm>
            <a:prstGeom prst="rect">
              <a:avLst/>
            </a:prstGeom>
            <a:noFill/>
            <a:ln>
              <a:noFill/>
            </a:ln>
          </p:spPr>
        </p:pic>
        <p:pic>
          <p:nvPicPr>
            <p:cNvPr id="353" name="Google Shape;353;p14"/>
            <p:cNvPicPr preferRelativeResize="0"/>
            <p:nvPr/>
          </p:nvPicPr>
          <p:blipFill rotWithShape="1">
            <a:blip r:embed="rId4">
              <a:alphaModFix/>
            </a:blip>
            <a:srcRect/>
            <a:stretch/>
          </p:blipFill>
          <p:spPr>
            <a:xfrm>
              <a:off x="1868379" y="3103016"/>
              <a:ext cx="540000" cy="540000"/>
            </a:xfrm>
            <a:prstGeom prst="rect">
              <a:avLst/>
            </a:prstGeom>
            <a:noFill/>
            <a:ln>
              <a:noFill/>
            </a:ln>
          </p:spPr>
        </p:pic>
        <p:pic>
          <p:nvPicPr>
            <p:cNvPr id="354" name="Google Shape;354;p14"/>
            <p:cNvPicPr preferRelativeResize="0"/>
            <p:nvPr/>
          </p:nvPicPr>
          <p:blipFill rotWithShape="1">
            <a:blip r:embed="rId5">
              <a:alphaModFix/>
            </a:blip>
            <a:srcRect/>
            <a:stretch/>
          </p:blipFill>
          <p:spPr>
            <a:xfrm rot="3548673">
              <a:off x="2181334" y="3654575"/>
              <a:ext cx="558000" cy="558000"/>
            </a:xfrm>
            <a:prstGeom prst="rect">
              <a:avLst/>
            </a:prstGeom>
            <a:noFill/>
            <a:ln>
              <a:noFill/>
            </a:ln>
          </p:spPr>
        </p:pic>
      </p:gr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5"/>
          <p:cNvSpPr txBox="1"/>
          <p:nvPr/>
        </p:nvSpPr>
        <p:spPr>
          <a:xfrm>
            <a:off x="197855" y="166391"/>
            <a:ext cx="283830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0286E7"/>
                </a:solidFill>
                <a:latin typeface="Microsoft JhengHei"/>
                <a:ea typeface="Microsoft JhengHei"/>
                <a:cs typeface="Microsoft JhengHei"/>
                <a:sym typeface="Microsoft JhengHei"/>
              </a:rPr>
              <a:t>FINISH</a:t>
            </a:r>
            <a:endParaRPr sz="3200" b="1" i="0" u="none" strike="noStrike" cap="none">
              <a:solidFill>
                <a:srgbClr val="0286E7"/>
              </a:solidFill>
              <a:latin typeface="Microsoft JhengHei"/>
              <a:ea typeface="Microsoft JhengHei"/>
              <a:cs typeface="Microsoft JhengHei"/>
              <a:sym typeface="Microsoft JhengHei"/>
            </a:endParaRPr>
          </a:p>
        </p:txBody>
      </p:sp>
      <p:sp>
        <p:nvSpPr>
          <p:cNvPr id="360" name="Google Shape;360;p15"/>
          <p:cNvSpPr/>
          <p:nvPr/>
        </p:nvSpPr>
        <p:spPr>
          <a:xfrm rot="5400000">
            <a:off x="1581009" y="31166"/>
            <a:ext cx="72000" cy="1440000"/>
          </a:xfrm>
          <a:prstGeom prst="rect">
            <a:avLst/>
          </a:prstGeom>
          <a:solidFill>
            <a:srgbClr val="CDE4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DE4F6"/>
              </a:solidFill>
              <a:latin typeface="Calibri"/>
              <a:ea typeface="Calibri"/>
              <a:cs typeface="Calibri"/>
              <a:sym typeface="Calibri"/>
            </a:endParaRPr>
          </a:p>
        </p:txBody>
      </p:sp>
      <p:sp>
        <p:nvSpPr>
          <p:cNvPr id="361" name="Google Shape;361;p15"/>
          <p:cNvSpPr txBox="1"/>
          <p:nvPr/>
        </p:nvSpPr>
        <p:spPr>
          <a:xfrm>
            <a:off x="1904852" y="2459504"/>
            <a:ext cx="5334295" cy="19389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600"/>
              <a:buFont typeface="Arial"/>
              <a:buNone/>
            </a:pPr>
            <a:r>
              <a:rPr lang="zh-TW" sz="9600" b="1" i="0" u="none" strike="noStrike" cap="none">
                <a:solidFill>
                  <a:schemeClr val="dk1"/>
                </a:solidFill>
                <a:latin typeface="Microsoft JhengHei"/>
                <a:ea typeface="Microsoft JhengHei"/>
                <a:cs typeface="Microsoft JhengHei"/>
                <a:sym typeface="Microsoft JhengHei"/>
              </a:rPr>
              <a:t>謝謝大家</a:t>
            </a:r>
            <a:endParaRPr sz="9600" b="1"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chemeClr val="dk1"/>
                </a:solidFill>
                <a:latin typeface="Microsoft JhengHei"/>
                <a:ea typeface="Microsoft JhengHei"/>
                <a:cs typeface="Microsoft JhengHei"/>
                <a:sym typeface="Microsoft JhengHei"/>
              </a:rPr>
              <a:t>THANK YOU FOR LISTENING</a:t>
            </a:r>
            <a:endParaRPr sz="2400" b="1" i="0" u="none" strike="noStrike" cap="none">
              <a:solidFill>
                <a:schemeClr val="dk1"/>
              </a:solidFill>
              <a:latin typeface="Microsoft JhengHei"/>
              <a:ea typeface="Microsoft JhengHei"/>
              <a:cs typeface="Microsoft JhengHei"/>
              <a:sym typeface="Microsoft JhengHei"/>
            </a:endParaRPr>
          </a:p>
        </p:txBody>
      </p:sp>
      <p:sp>
        <p:nvSpPr>
          <p:cNvPr id="362" name="Google Shape;362;p15"/>
          <p:cNvSpPr txBox="1">
            <a:spLocks noGrp="1"/>
          </p:cNvSpPr>
          <p:nvPr>
            <p:ph type="sldNum" idx="4294967295"/>
          </p:nvPr>
        </p:nvSpPr>
        <p:spPr>
          <a:xfrm>
            <a:off x="7086600" y="6492875"/>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ltLang="zh-TW"/>
              <a:t>14</a:t>
            </a:fld>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5"/>
          <p:cNvSpPr/>
          <p:nvPr/>
        </p:nvSpPr>
        <p:spPr>
          <a:xfrm>
            <a:off x="1945213" y="109660"/>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5"/>
          <p:cNvSpPr/>
          <p:nvPr/>
        </p:nvSpPr>
        <p:spPr>
          <a:xfrm>
            <a:off x="2223381" y="109660"/>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 name="Google Shape;67;p5"/>
          <p:cNvSpPr txBox="1"/>
          <p:nvPr/>
        </p:nvSpPr>
        <p:spPr>
          <a:xfrm>
            <a:off x="27613" y="232574"/>
            <a:ext cx="230279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0286E7"/>
                </a:solidFill>
                <a:latin typeface="Microsoft JhengHei"/>
                <a:ea typeface="Microsoft JhengHei"/>
                <a:cs typeface="Microsoft JhengHei"/>
                <a:sym typeface="Microsoft JhengHei"/>
              </a:rPr>
              <a:t> 概念發想</a:t>
            </a:r>
            <a:endParaRPr sz="1400" b="0" i="0" u="none" strike="noStrike" cap="none">
              <a:solidFill>
                <a:srgbClr val="000000"/>
              </a:solidFill>
              <a:latin typeface="Arial"/>
              <a:ea typeface="Arial"/>
              <a:cs typeface="Arial"/>
              <a:sym typeface="Arial"/>
            </a:endParaRPr>
          </a:p>
        </p:txBody>
      </p:sp>
      <p:sp>
        <p:nvSpPr>
          <p:cNvPr id="68" name="Google Shape;68;p5"/>
          <p:cNvSpPr txBox="1"/>
          <p:nvPr/>
        </p:nvSpPr>
        <p:spPr>
          <a:xfrm>
            <a:off x="7068843" y="6435112"/>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altLang="zh-TW" sz="2000" b="1" i="0" u="none" strike="noStrike" cap="none">
                <a:solidFill>
                  <a:srgbClr val="FF4F4F"/>
                </a:solidFill>
                <a:latin typeface="Microsoft JhengHei"/>
                <a:ea typeface="Microsoft JhengHei"/>
                <a:cs typeface="Microsoft JhengHei"/>
                <a:sym typeface="Microsoft JhengHei"/>
              </a:rPr>
              <a:t>2</a:t>
            </a:fld>
            <a:endParaRPr sz="2000" b="1" i="0" u="none" strike="noStrike" cap="none">
              <a:solidFill>
                <a:srgbClr val="FF4F4F"/>
              </a:solidFill>
              <a:latin typeface="Microsoft JhengHei"/>
              <a:ea typeface="Microsoft JhengHei"/>
              <a:cs typeface="Microsoft JhengHei"/>
              <a:sym typeface="Microsoft JhengHei"/>
            </a:endParaRPr>
          </a:p>
        </p:txBody>
      </p:sp>
      <p:pic>
        <p:nvPicPr>
          <p:cNvPr id="69" name="Google Shape;69;p5"/>
          <p:cNvPicPr preferRelativeResize="0"/>
          <p:nvPr/>
        </p:nvPicPr>
        <p:blipFill rotWithShape="1">
          <a:blip r:embed="rId3">
            <a:alphaModFix/>
          </a:blip>
          <a:srcRect/>
          <a:stretch/>
        </p:blipFill>
        <p:spPr>
          <a:xfrm>
            <a:off x="628416" y="1451081"/>
            <a:ext cx="1001339" cy="872675"/>
          </a:xfrm>
          <a:prstGeom prst="rect">
            <a:avLst/>
          </a:prstGeom>
          <a:noFill/>
          <a:ln>
            <a:noFill/>
          </a:ln>
        </p:spPr>
      </p:pic>
      <p:sp>
        <p:nvSpPr>
          <p:cNvPr id="70" name="Google Shape;70;p5"/>
          <p:cNvSpPr txBox="1"/>
          <p:nvPr/>
        </p:nvSpPr>
        <p:spPr>
          <a:xfrm>
            <a:off x="1998006" y="1466365"/>
            <a:ext cx="555482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Microsoft JhengHei"/>
                <a:ea typeface="Microsoft JhengHei"/>
                <a:cs typeface="Microsoft JhengHei"/>
                <a:sym typeface="Microsoft JhengHei"/>
              </a:rPr>
              <a:t>病人1：病患各項檢測正常，患者病</a:t>
            </a:r>
            <a:r>
              <a:rPr lang="zh-TW" sz="1600" b="1" i="0" u="none" strike="noStrike" cap="none" dirty="0">
                <a:solidFill>
                  <a:srgbClr val="FF0000"/>
                </a:solidFill>
                <a:latin typeface="Microsoft JhengHei"/>
                <a:ea typeface="Microsoft JhengHei"/>
                <a:cs typeface="Microsoft JhengHei"/>
                <a:sym typeface="Microsoft JhengHei"/>
              </a:rPr>
              <a:t>強</a:t>
            </a:r>
            <a:r>
              <a:rPr lang="zh-TW" sz="1600" b="1" i="0" u="none" strike="noStrike" cap="none" dirty="0">
                <a:solidFill>
                  <a:srgbClr val="000000"/>
                </a:solidFill>
                <a:latin typeface="Microsoft JhengHei"/>
                <a:ea typeface="Microsoft JhengHei"/>
                <a:cs typeface="Microsoft JhengHei"/>
                <a:sym typeface="Microsoft JhengHei"/>
              </a:rPr>
              <a:t>良好，辦理出院手續。</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71" name="Google Shape;71;p5"/>
          <p:cNvSpPr txBox="1"/>
          <p:nvPr/>
        </p:nvSpPr>
        <p:spPr>
          <a:xfrm>
            <a:off x="1998006" y="1966197"/>
            <a:ext cx="614537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Microsoft JhengHei"/>
                <a:ea typeface="Microsoft JhengHei"/>
                <a:cs typeface="Microsoft JhengHei"/>
                <a:sym typeface="Microsoft JhengHei"/>
              </a:rPr>
              <a:t>病人2：由急診推入，由院內護理人員陪伴進入，進行檢測，通道</a:t>
            </a:r>
            <a:endParaRPr sz="1600" b="1"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Microsoft JhengHei"/>
                <a:ea typeface="Microsoft JhengHei"/>
                <a:cs typeface="Microsoft JhengHei"/>
                <a:sym typeface="Microsoft JhengHei"/>
              </a:rPr>
              <a:t>              順暢，患者意識清楚，無昏迷，安排院內檢查。 </a:t>
            </a:r>
            <a:endParaRPr sz="1600" b="1"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Microsoft JhengHei"/>
                <a:ea typeface="Microsoft JhengHei"/>
                <a:cs typeface="Microsoft JhengHei"/>
                <a:sym typeface="Microsoft JhengHei"/>
              </a:rPr>
              <a:t>              診斷：過敏水腫，入院治療。</a:t>
            </a:r>
            <a:endParaRPr sz="1600" b="1" i="0" u="none" strike="noStrike" cap="none" dirty="0">
              <a:solidFill>
                <a:srgbClr val="000000"/>
              </a:solidFill>
              <a:latin typeface="Microsoft JhengHei"/>
              <a:ea typeface="Microsoft JhengHei"/>
              <a:cs typeface="Microsoft JhengHei"/>
              <a:sym typeface="Microsoft JhengHei"/>
            </a:endParaRPr>
          </a:p>
        </p:txBody>
      </p:sp>
      <p:cxnSp>
        <p:nvCxnSpPr>
          <p:cNvPr id="72" name="Google Shape;72;p5"/>
          <p:cNvCxnSpPr/>
          <p:nvPr/>
        </p:nvCxnSpPr>
        <p:spPr>
          <a:xfrm rot="10800000" flipH="1">
            <a:off x="2092437" y="1882736"/>
            <a:ext cx="5683312" cy="4711"/>
          </a:xfrm>
          <a:prstGeom prst="straightConnector1">
            <a:avLst/>
          </a:prstGeom>
          <a:noFill/>
          <a:ln w="9525" cap="flat" cmpd="sng">
            <a:solidFill>
              <a:srgbClr val="3E6EC2"/>
            </a:solidFill>
            <a:prstDash val="solid"/>
            <a:round/>
            <a:headEnd type="none" w="sm" len="sm"/>
            <a:tailEnd type="none" w="sm" len="sm"/>
          </a:ln>
        </p:spPr>
      </p:cxnSp>
      <p:cxnSp>
        <p:nvCxnSpPr>
          <p:cNvPr id="73" name="Google Shape;73;p5"/>
          <p:cNvCxnSpPr/>
          <p:nvPr/>
        </p:nvCxnSpPr>
        <p:spPr>
          <a:xfrm>
            <a:off x="210235" y="2932284"/>
            <a:ext cx="8723530" cy="0"/>
          </a:xfrm>
          <a:prstGeom prst="straightConnector1">
            <a:avLst/>
          </a:prstGeom>
          <a:noFill/>
          <a:ln w="9525" cap="flat" cmpd="sng">
            <a:solidFill>
              <a:srgbClr val="3E6EC2"/>
            </a:solidFill>
            <a:prstDash val="solid"/>
            <a:round/>
            <a:headEnd type="none" w="sm" len="sm"/>
            <a:tailEnd type="none" w="sm" len="sm"/>
          </a:ln>
        </p:spPr>
      </p:cxnSp>
      <p:grpSp>
        <p:nvGrpSpPr>
          <p:cNvPr id="74" name="Google Shape;74;p5"/>
          <p:cNvGrpSpPr/>
          <p:nvPr/>
        </p:nvGrpSpPr>
        <p:grpSpPr>
          <a:xfrm>
            <a:off x="3776856" y="883396"/>
            <a:ext cx="1620000" cy="504056"/>
            <a:chOff x="1385412" y="1860715"/>
            <a:chExt cx="1471325" cy="504056"/>
          </a:xfrm>
        </p:grpSpPr>
        <p:sp>
          <p:nvSpPr>
            <p:cNvPr id="75" name="Google Shape;75;p5"/>
            <p:cNvSpPr/>
            <p:nvPr/>
          </p:nvSpPr>
          <p:spPr>
            <a:xfrm>
              <a:off x="1385412" y="1860715"/>
              <a:ext cx="1471325" cy="504056"/>
            </a:xfrm>
            <a:prstGeom prst="roundRect">
              <a:avLst>
                <a:gd name="adj" fmla="val 16667"/>
              </a:avLst>
            </a:prstGeom>
            <a:solidFill>
              <a:srgbClr val="FF4F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5"/>
            <p:cNvSpPr txBox="1"/>
            <p:nvPr/>
          </p:nvSpPr>
          <p:spPr>
            <a:xfrm>
              <a:off x="1385412" y="1915125"/>
              <a:ext cx="1430145"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BEFORE</a:t>
              </a:r>
              <a:endParaRPr sz="2400" b="1" i="0" u="none" strike="noStrike" cap="none">
                <a:solidFill>
                  <a:schemeClr val="lt1"/>
                </a:solidFill>
                <a:latin typeface="Microsoft JhengHei"/>
                <a:ea typeface="Microsoft JhengHei"/>
                <a:cs typeface="Microsoft JhengHei"/>
                <a:sym typeface="Microsoft JhengHei"/>
              </a:endParaRPr>
            </a:p>
          </p:txBody>
        </p:sp>
      </p:grpSp>
      <p:grpSp>
        <p:nvGrpSpPr>
          <p:cNvPr id="77" name="Google Shape;77;p5"/>
          <p:cNvGrpSpPr/>
          <p:nvPr/>
        </p:nvGrpSpPr>
        <p:grpSpPr>
          <a:xfrm>
            <a:off x="358672" y="3053188"/>
            <a:ext cx="8381315" cy="3695152"/>
            <a:chOff x="358672" y="3053188"/>
            <a:chExt cx="8381315" cy="3695152"/>
          </a:xfrm>
        </p:grpSpPr>
        <p:grpSp>
          <p:nvGrpSpPr>
            <p:cNvPr id="78" name="Google Shape;78;p5"/>
            <p:cNvGrpSpPr/>
            <p:nvPr/>
          </p:nvGrpSpPr>
          <p:grpSpPr>
            <a:xfrm>
              <a:off x="3724184" y="3053188"/>
              <a:ext cx="1620000" cy="504056"/>
              <a:chOff x="6168401" y="1837242"/>
              <a:chExt cx="1471325" cy="504056"/>
            </a:xfrm>
          </p:grpSpPr>
          <p:sp>
            <p:nvSpPr>
              <p:cNvPr id="79" name="Google Shape;79;p5"/>
              <p:cNvSpPr/>
              <p:nvPr/>
            </p:nvSpPr>
            <p:spPr>
              <a:xfrm>
                <a:off x="6168401" y="1837242"/>
                <a:ext cx="1471325" cy="504056"/>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 name="Google Shape;80;p5"/>
              <p:cNvSpPr txBox="1"/>
              <p:nvPr/>
            </p:nvSpPr>
            <p:spPr>
              <a:xfrm>
                <a:off x="6183605" y="1908908"/>
                <a:ext cx="1430145"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AFTER</a:t>
                </a:r>
                <a:endParaRPr sz="2400" b="1" i="0" u="none" strike="noStrike" cap="none">
                  <a:solidFill>
                    <a:schemeClr val="lt1"/>
                  </a:solidFill>
                  <a:latin typeface="Microsoft JhengHei"/>
                  <a:ea typeface="Microsoft JhengHei"/>
                  <a:cs typeface="Microsoft JhengHei"/>
                  <a:sym typeface="Microsoft JhengHei"/>
                </a:endParaRPr>
              </a:p>
            </p:txBody>
          </p:sp>
        </p:grpSp>
        <p:sp>
          <p:nvSpPr>
            <p:cNvPr id="81" name="Google Shape;81;p5"/>
            <p:cNvSpPr/>
            <p:nvPr/>
          </p:nvSpPr>
          <p:spPr>
            <a:xfrm>
              <a:off x="358672" y="3673106"/>
              <a:ext cx="8381315" cy="3075234"/>
            </a:xfrm>
            <a:prstGeom prst="roundRect">
              <a:avLst>
                <a:gd name="adj" fmla="val 16667"/>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 name="Google Shape;82;p5"/>
            <p:cNvSpPr/>
            <p:nvPr/>
          </p:nvSpPr>
          <p:spPr>
            <a:xfrm>
              <a:off x="1997117" y="4056375"/>
              <a:ext cx="1539089" cy="392197"/>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icrosoft JhengHei"/>
                <a:ea typeface="Microsoft JhengHei"/>
                <a:cs typeface="Microsoft JhengHei"/>
                <a:sym typeface="Microsoft JhengHei"/>
              </a:endParaRPr>
            </a:p>
          </p:txBody>
        </p:sp>
        <p:sp>
          <p:nvSpPr>
            <p:cNvPr id="83" name="Google Shape;83;p5"/>
            <p:cNvSpPr/>
            <p:nvPr/>
          </p:nvSpPr>
          <p:spPr>
            <a:xfrm>
              <a:off x="1275570" y="4974192"/>
              <a:ext cx="2886967" cy="139446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Microsoft JhengHei"/>
                <a:ea typeface="Microsoft JhengHei"/>
                <a:cs typeface="Microsoft JhengHei"/>
                <a:sym typeface="Microsoft JhengHei"/>
              </a:endParaRPr>
            </a:p>
          </p:txBody>
        </p:sp>
        <p:sp>
          <p:nvSpPr>
            <p:cNvPr id="84" name="Google Shape;84;p5"/>
            <p:cNvSpPr txBox="1"/>
            <p:nvPr/>
          </p:nvSpPr>
          <p:spPr>
            <a:xfrm>
              <a:off x="2448542" y="3732182"/>
              <a:ext cx="6479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rgbClr val="000000"/>
                  </a:solidFill>
                  <a:latin typeface="Microsoft JhengHei"/>
                  <a:ea typeface="Microsoft JhengHei"/>
                  <a:cs typeface="Microsoft JhengHei"/>
                  <a:sym typeface="Microsoft JhengHei"/>
                </a:rPr>
                <a:t>Input</a:t>
              </a:r>
              <a:endParaRPr sz="1400" b="1" i="0" u="none" strike="noStrike" cap="none">
                <a:solidFill>
                  <a:srgbClr val="000000"/>
                </a:solidFill>
                <a:latin typeface="Microsoft JhengHei"/>
                <a:ea typeface="Microsoft JhengHei"/>
                <a:cs typeface="Microsoft JhengHei"/>
                <a:sym typeface="Microsoft JhengHei"/>
              </a:endParaRPr>
            </a:p>
          </p:txBody>
        </p:sp>
        <p:sp>
          <p:nvSpPr>
            <p:cNvPr id="85" name="Google Shape;85;p5"/>
            <p:cNvSpPr txBox="1"/>
            <p:nvPr/>
          </p:nvSpPr>
          <p:spPr>
            <a:xfrm>
              <a:off x="2343201" y="4629941"/>
              <a:ext cx="8082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rgbClr val="000000"/>
                  </a:solidFill>
                  <a:latin typeface="Microsoft JhengHei"/>
                  <a:ea typeface="Microsoft JhengHei"/>
                  <a:cs typeface="Microsoft JhengHei"/>
                  <a:sym typeface="Microsoft JhengHei"/>
                </a:rPr>
                <a:t>Output</a:t>
              </a:r>
              <a:endParaRPr sz="1400" b="1" i="0" u="none" strike="noStrike" cap="none">
                <a:solidFill>
                  <a:srgbClr val="000000"/>
                </a:solidFill>
                <a:latin typeface="Microsoft JhengHei"/>
                <a:ea typeface="Microsoft JhengHei"/>
                <a:cs typeface="Microsoft JhengHei"/>
                <a:sym typeface="Microsoft JhengHei"/>
              </a:endParaRPr>
            </a:p>
          </p:txBody>
        </p:sp>
      </p:grpSp>
      <p:sp>
        <p:nvSpPr>
          <p:cNvPr id="86" name="Google Shape;86;p5"/>
          <p:cNvSpPr txBox="1"/>
          <p:nvPr/>
        </p:nvSpPr>
        <p:spPr>
          <a:xfrm>
            <a:off x="1390856" y="5068220"/>
            <a:ext cx="2729773" cy="12618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zh-TW" sz="1500" b="1" i="0" u="none" strike="noStrike" cap="none" dirty="0">
                <a:solidFill>
                  <a:schemeClr val="dk1"/>
                </a:solidFill>
                <a:latin typeface="Microsoft JhengHei"/>
                <a:ea typeface="Microsoft JhengHei"/>
                <a:cs typeface="Microsoft JhengHei"/>
                <a:sym typeface="Microsoft JhengHei"/>
              </a:rPr>
              <a:t>由急診推床入，由院內護理人員陪伴入，由護理人員</a:t>
            </a:r>
            <a:r>
              <a:rPr lang="zh-TW" sz="1500" b="1" i="0" u="none" strike="noStrike" cap="none" dirty="0">
                <a:solidFill>
                  <a:srgbClr val="FF0000"/>
                </a:solidFill>
                <a:latin typeface="Microsoft JhengHei"/>
                <a:ea typeface="Microsoft JhengHei"/>
                <a:cs typeface="Microsoft JhengHei"/>
                <a:sym typeface="Microsoft JhengHei"/>
              </a:rPr>
              <a:t>帶入檢測，管路順暢 </a:t>
            </a:r>
            <a:r>
              <a:rPr lang="zh-TW" sz="1600" b="1" i="0" u="none" strike="noStrike" cap="none" dirty="0">
                <a:solidFill>
                  <a:schemeClr val="dk1"/>
                </a:solidFill>
                <a:latin typeface="Microsoft JhengHei"/>
                <a:ea typeface="Microsoft JhengHei"/>
                <a:cs typeface="Microsoft JhengHei"/>
                <a:sym typeface="Microsoft JhengHei"/>
              </a:rPr>
              <a:t>。</a:t>
            </a:r>
            <a:r>
              <a:rPr lang="zh-TW" sz="1500" b="1" i="0" u="none" strike="noStrike" cap="none" dirty="0">
                <a:solidFill>
                  <a:schemeClr val="dk1"/>
                </a:solidFill>
                <a:latin typeface="Microsoft JhengHei"/>
                <a:ea typeface="Microsoft JhengHei"/>
                <a:cs typeface="Microsoft JhengHei"/>
                <a:sym typeface="Microsoft JhengHei"/>
              </a:rPr>
              <a:t>患者意識清楚，無昏迷，安排院內檢查。 </a:t>
            </a:r>
            <a:endParaRPr dirty="0"/>
          </a:p>
          <a:p>
            <a:pPr marL="0" marR="0" lvl="0" indent="0" algn="l" rtl="0">
              <a:lnSpc>
                <a:spcPct val="100000"/>
              </a:lnSpc>
              <a:spcBef>
                <a:spcPts val="0"/>
              </a:spcBef>
              <a:spcAft>
                <a:spcPts val="0"/>
              </a:spcAft>
              <a:buClr>
                <a:srgbClr val="000000"/>
              </a:buClr>
              <a:buSzPts val="1500"/>
              <a:buFont typeface="Arial"/>
              <a:buNone/>
            </a:pPr>
            <a:r>
              <a:rPr lang="zh-TW" sz="1500" b="1" i="0" u="none" strike="noStrike" cap="none" dirty="0">
                <a:solidFill>
                  <a:schemeClr val="dk1"/>
                </a:solidFill>
                <a:latin typeface="Microsoft JhengHei"/>
                <a:ea typeface="Microsoft JhengHei"/>
                <a:cs typeface="Microsoft JhengHei"/>
                <a:sym typeface="Microsoft JhengHei"/>
              </a:rPr>
              <a:t>診斷：過敏水腫，入院治療</a:t>
            </a:r>
            <a:endParaRPr sz="1500" b="1" i="0" u="none" strike="noStrike" cap="none" dirty="0">
              <a:solidFill>
                <a:srgbClr val="000000"/>
              </a:solidFill>
              <a:latin typeface="Microsoft JhengHei"/>
              <a:ea typeface="Microsoft JhengHei"/>
              <a:cs typeface="Microsoft JhengHei"/>
              <a:sym typeface="Microsoft JhengHei"/>
            </a:endParaRPr>
          </a:p>
        </p:txBody>
      </p:sp>
      <p:sp>
        <p:nvSpPr>
          <p:cNvPr id="87" name="Google Shape;87;p5"/>
          <p:cNvSpPr txBox="1"/>
          <p:nvPr/>
        </p:nvSpPr>
        <p:spPr>
          <a:xfrm>
            <a:off x="2481305" y="4095034"/>
            <a:ext cx="70447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Microsoft JhengHei"/>
                <a:ea typeface="Microsoft JhengHei"/>
                <a:cs typeface="Microsoft JhengHei"/>
                <a:sym typeface="Microsoft JhengHei"/>
              </a:rPr>
              <a:t>昏迷</a:t>
            </a:r>
            <a:endParaRPr dirty="0"/>
          </a:p>
        </p:txBody>
      </p:sp>
      <p:sp>
        <p:nvSpPr>
          <p:cNvPr id="88" name="Google Shape;88;p5"/>
          <p:cNvSpPr/>
          <p:nvPr/>
        </p:nvSpPr>
        <p:spPr>
          <a:xfrm>
            <a:off x="3396503" y="5318760"/>
            <a:ext cx="579300" cy="225601"/>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icrosoft JhengHei"/>
              <a:ea typeface="Microsoft JhengHei"/>
              <a:cs typeface="Microsoft JhengHei"/>
              <a:sym typeface="Microsoft JhengHei"/>
            </a:endParaRPr>
          </a:p>
        </p:txBody>
      </p:sp>
      <p:sp>
        <p:nvSpPr>
          <p:cNvPr id="89" name="Google Shape;89;p5"/>
          <p:cNvSpPr/>
          <p:nvPr/>
        </p:nvSpPr>
        <p:spPr>
          <a:xfrm>
            <a:off x="1341859" y="5593891"/>
            <a:ext cx="1265970" cy="193215"/>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icrosoft JhengHei"/>
              <a:ea typeface="Microsoft JhengHei"/>
              <a:cs typeface="Microsoft JhengHei"/>
              <a:sym typeface="Microsoft JhengHei"/>
            </a:endParaRPr>
          </a:p>
        </p:txBody>
      </p:sp>
      <p:sp>
        <p:nvSpPr>
          <p:cNvPr id="90" name="Google Shape;90;p5"/>
          <p:cNvSpPr txBox="1"/>
          <p:nvPr/>
        </p:nvSpPr>
        <p:spPr>
          <a:xfrm>
            <a:off x="3301386" y="5285700"/>
            <a:ext cx="954107"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500" b="1" i="0" u="none" strike="noStrike" cap="none">
                <a:solidFill>
                  <a:srgbClr val="FF0000"/>
                </a:solidFill>
                <a:latin typeface="Microsoft JhengHei"/>
                <a:ea typeface="Microsoft JhengHei"/>
                <a:cs typeface="Microsoft JhengHei"/>
                <a:sym typeface="Microsoft JhengHei"/>
              </a:rPr>
              <a:t>陪伴進入</a:t>
            </a:r>
            <a:endParaRPr/>
          </a:p>
        </p:txBody>
      </p:sp>
      <p:sp>
        <p:nvSpPr>
          <p:cNvPr id="91" name="Google Shape;91;p5"/>
          <p:cNvSpPr txBox="1"/>
          <p:nvPr/>
        </p:nvSpPr>
        <p:spPr>
          <a:xfrm>
            <a:off x="1383766" y="5534950"/>
            <a:ext cx="14414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rgbClr val="FF0000"/>
                </a:solidFill>
                <a:latin typeface="Microsoft JhengHei"/>
                <a:ea typeface="Microsoft JhengHei"/>
                <a:cs typeface="Microsoft JhengHei"/>
                <a:sym typeface="Microsoft JhengHei"/>
              </a:rPr>
              <a:t>檢測，通道順暢</a:t>
            </a:r>
            <a:endParaRPr/>
          </a:p>
        </p:txBody>
      </p:sp>
      <p:sp>
        <p:nvSpPr>
          <p:cNvPr id="92" name="Google Shape;92;p5"/>
          <p:cNvSpPr/>
          <p:nvPr/>
        </p:nvSpPr>
        <p:spPr>
          <a:xfrm>
            <a:off x="5396856" y="4189759"/>
            <a:ext cx="2761385" cy="1844287"/>
          </a:xfrm>
          <a:prstGeom prst="rect">
            <a:avLst/>
          </a:prstGeom>
          <a:gradFill>
            <a:gsLst>
              <a:gs pos="0">
                <a:srgbClr val="BBF7A3"/>
              </a:gs>
              <a:gs pos="35000">
                <a:srgbClr val="CDF8BE"/>
              </a:gs>
              <a:gs pos="100000">
                <a:srgbClr val="ECFDE5"/>
              </a:gs>
            </a:gsLst>
            <a:lin ang="16200000" scaled="0"/>
          </a:gradFill>
          <a:ln w="9525" cap="flat" cmpd="sng">
            <a:solidFill>
              <a:srgbClr val="6CAB4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3600" b="1" i="0" u="none" strike="noStrike" cap="none">
                <a:solidFill>
                  <a:srgbClr val="000000"/>
                </a:solidFill>
                <a:latin typeface="Microsoft JhengHei"/>
                <a:ea typeface="Microsoft JhengHei"/>
                <a:cs typeface="Microsoft JhengHei"/>
                <a:sym typeface="Microsoft JhengHei"/>
              </a:rPr>
              <a:t>Excel</a:t>
            </a:r>
            <a:endParaRPr sz="3600" b="1" i="0" u="none" strike="noStrike" cap="none">
              <a:solidFill>
                <a:srgbClr val="000000"/>
              </a:solidFill>
              <a:latin typeface="Microsoft JhengHei"/>
              <a:ea typeface="Microsoft JhengHei"/>
              <a:cs typeface="Microsoft JhengHei"/>
              <a:sym typeface="Microsoft JhengHei"/>
            </a:endParaRPr>
          </a:p>
        </p:txBody>
      </p:sp>
      <p:grpSp>
        <p:nvGrpSpPr>
          <p:cNvPr id="93" name="Google Shape;93;p5"/>
          <p:cNvGrpSpPr/>
          <p:nvPr/>
        </p:nvGrpSpPr>
        <p:grpSpPr>
          <a:xfrm>
            <a:off x="4388260" y="4851556"/>
            <a:ext cx="927323" cy="1105024"/>
            <a:chOff x="4239824" y="4276962"/>
            <a:chExt cx="927323" cy="1105024"/>
          </a:xfrm>
        </p:grpSpPr>
        <p:sp>
          <p:nvSpPr>
            <p:cNvPr id="94" name="Google Shape;94;p5"/>
            <p:cNvSpPr/>
            <p:nvPr/>
          </p:nvSpPr>
          <p:spPr>
            <a:xfrm>
              <a:off x="4239824" y="4276962"/>
              <a:ext cx="927323" cy="718334"/>
            </a:xfrm>
            <a:prstGeom prst="rightArrow">
              <a:avLst>
                <a:gd name="adj1" fmla="val 50000"/>
                <a:gd name="adj2" fmla="val 500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5"/>
            <p:cNvSpPr txBox="1"/>
            <p:nvPr/>
          </p:nvSpPr>
          <p:spPr>
            <a:xfrm>
              <a:off x="4275725" y="5074209"/>
              <a:ext cx="74892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rgbClr val="000000"/>
                  </a:solidFill>
                  <a:latin typeface="Microsoft JhengHei"/>
                  <a:ea typeface="Microsoft JhengHei"/>
                  <a:cs typeface="Microsoft JhengHei"/>
                  <a:sym typeface="Microsoft JhengHei"/>
                </a:rPr>
                <a:t>Export</a:t>
              </a:r>
              <a:endParaRPr sz="1400" b="1" i="0" u="none" strike="noStrike" cap="none">
                <a:solidFill>
                  <a:srgbClr val="000000"/>
                </a:solidFill>
                <a:latin typeface="Microsoft JhengHei"/>
                <a:ea typeface="Microsoft JhengHei"/>
                <a:cs typeface="Microsoft JhengHei"/>
                <a:sym typeface="Microsoft JhengHei"/>
              </a:endParaRPr>
            </a:p>
          </p:txBody>
        </p:sp>
      </p:grpSp>
      <p:sp>
        <p:nvSpPr>
          <p:cNvPr id="96" name="Google Shape;96;p5"/>
          <p:cNvSpPr txBox="1"/>
          <p:nvPr/>
        </p:nvSpPr>
        <p:spPr>
          <a:xfrm>
            <a:off x="2336069" y="204813"/>
            <a:ext cx="6728030" cy="583517"/>
          </a:xfrm>
          <a:prstGeom prst="rect">
            <a:avLst/>
          </a:prstGeom>
          <a:noFill/>
          <a:ln>
            <a:noFill/>
          </a:ln>
        </p:spPr>
        <p:txBody>
          <a:bodyPr spcFirstLastPara="1" wrap="square" lIns="91425" tIns="45700" rIns="91425" bIns="45700" anchor="t" anchorCtr="0">
            <a:spAutoFit/>
          </a:bodyPr>
          <a:lstStyle/>
          <a:p>
            <a:pPr marL="0" marR="0" lvl="0" indent="0" algn="l" rtl="0">
              <a:lnSpc>
                <a:spcPct val="133333"/>
              </a:lnSpc>
              <a:spcBef>
                <a:spcPts val="0"/>
              </a:spcBef>
              <a:spcAft>
                <a:spcPts val="0"/>
              </a:spcAft>
              <a:buClr>
                <a:srgbClr val="000000"/>
              </a:buClr>
              <a:buSzPts val="2400"/>
              <a:buFont typeface="Arial"/>
              <a:buNone/>
            </a:pPr>
            <a:r>
              <a:rPr lang="zh-TW" sz="2400" b="1" i="0" u="none" strike="noStrike" cap="none" dirty="0">
                <a:solidFill>
                  <a:srgbClr val="D90B0B"/>
                </a:solidFill>
                <a:latin typeface="Microsoft JhengHei"/>
                <a:ea typeface="Microsoft JhengHei"/>
                <a:cs typeface="Microsoft JhengHei"/>
                <a:sym typeface="Microsoft JhengHei"/>
              </a:rPr>
              <a:t>醫療量能逐漸不足，如何在相同時間中做更多事？</a:t>
            </a:r>
            <a:endParaRPr sz="2400" b="0" i="0" u="none" strike="noStrike" cap="none" dirty="0">
              <a:solidFill>
                <a:srgbClr val="000000"/>
              </a:solidFill>
              <a:latin typeface="Arial"/>
              <a:ea typeface="Arial"/>
              <a:cs typeface="Arial"/>
              <a:sym typeface="Arial"/>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wipe(left)">
                                      <p:cBhvr>
                                        <p:cTn id="7" dur="4000"/>
                                        <p:tgtEl>
                                          <p:spTgt spid="70">
                                            <p:txEl>
                                              <p:pRg st="0" end="0"/>
                                            </p:txEl>
                                          </p:spTgt>
                                        </p:tgtEl>
                                      </p:cBhvr>
                                    </p:animEffect>
                                  </p:childTnLst>
                                </p:cTn>
                              </p:par>
                            </p:childTnLst>
                          </p:cTn>
                        </p:par>
                        <p:par>
                          <p:cTn id="8" fill="hold">
                            <p:stCondLst>
                              <p:cond delay="4000"/>
                            </p:stCondLst>
                            <p:childTnLst>
                              <p:par>
                                <p:cTn id="9" presetID="22" presetClass="entr" presetSubtype="8" fill="hold" nodeType="afterEffect">
                                  <p:stCondLst>
                                    <p:cond delay="0"/>
                                  </p:stCondLst>
                                  <p:childTnLst>
                                    <p:set>
                                      <p:cBhvr>
                                        <p:cTn id="10" dur="1" fill="hold">
                                          <p:stCondLst>
                                            <p:cond delay="0"/>
                                          </p:stCondLst>
                                        </p:cTn>
                                        <p:tgtEl>
                                          <p:spTgt spid="71">
                                            <p:txEl>
                                              <p:pRg st="0" end="0"/>
                                            </p:txEl>
                                          </p:spTgt>
                                        </p:tgtEl>
                                        <p:attrNameLst>
                                          <p:attrName>style.visibility</p:attrName>
                                        </p:attrNameLst>
                                      </p:cBhvr>
                                      <p:to>
                                        <p:strVal val="visible"/>
                                      </p:to>
                                    </p:set>
                                    <p:animEffect transition="in" filter="wipe(left)">
                                      <p:cBhvr>
                                        <p:cTn id="11" dur="4000"/>
                                        <p:tgtEl>
                                          <p:spTgt spid="71">
                                            <p:txEl>
                                              <p:pRg st="0" end="0"/>
                                            </p:txEl>
                                          </p:spTgt>
                                        </p:tgtEl>
                                      </p:cBhvr>
                                    </p:animEffect>
                                  </p:childTnLst>
                                </p:cTn>
                              </p:par>
                            </p:childTnLst>
                          </p:cTn>
                        </p:par>
                        <p:par>
                          <p:cTn id="12" fill="hold">
                            <p:stCondLst>
                              <p:cond delay="8000"/>
                            </p:stCondLst>
                            <p:childTnLst>
                              <p:par>
                                <p:cTn id="13" presetID="22" presetClass="entr" presetSubtype="8" fill="hold" nodeType="afterEffect">
                                  <p:stCondLst>
                                    <p:cond delay="0"/>
                                  </p:stCondLst>
                                  <p:childTnLst>
                                    <p:set>
                                      <p:cBhvr>
                                        <p:cTn id="14" dur="1" fill="hold">
                                          <p:stCondLst>
                                            <p:cond delay="0"/>
                                          </p:stCondLst>
                                        </p:cTn>
                                        <p:tgtEl>
                                          <p:spTgt spid="71">
                                            <p:txEl>
                                              <p:pRg st="1" end="1"/>
                                            </p:txEl>
                                          </p:spTgt>
                                        </p:tgtEl>
                                        <p:attrNameLst>
                                          <p:attrName>style.visibility</p:attrName>
                                        </p:attrNameLst>
                                      </p:cBhvr>
                                      <p:to>
                                        <p:strVal val="visible"/>
                                      </p:to>
                                    </p:set>
                                    <p:animEffect transition="in" filter="wipe(left)">
                                      <p:cBhvr>
                                        <p:cTn id="15" dur="4000"/>
                                        <p:tgtEl>
                                          <p:spTgt spid="71">
                                            <p:txEl>
                                              <p:pRg st="1" end="1"/>
                                            </p:txEl>
                                          </p:spTgt>
                                        </p:tgtEl>
                                      </p:cBhvr>
                                    </p:animEffect>
                                  </p:childTnLst>
                                </p:cTn>
                              </p:par>
                            </p:childTnLst>
                          </p:cTn>
                        </p:par>
                        <p:par>
                          <p:cTn id="16" fill="hold">
                            <p:stCondLst>
                              <p:cond delay="12000"/>
                            </p:stCondLst>
                            <p:childTnLst>
                              <p:par>
                                <p:cTn id="17" presetID="22" presetClass="entr" presetSubtype="8" fill="hold" nodeType="afterEffect">
                                  <p:stCondLst>
                                    <p:cond delay="0"/>
                                  </p:stCondLst>
                                  <p:childTnLst>
                                    <p:set>
                                      <p:cBhvr>
                                        <p:cTn id="18" dur="1" fill="hold">
                                          <p:stCondLst>
                                            <p:cond delay="0"/>
                                          </p:stCondLst>
                                        </p:cTn>
                                        <p:tgtEl>
                                          <p:spTgt spid="71">
                                            <p:txEl>
                                              <p:pRg st="2" end="2"/>
                                            </p:txEl>
                                          </p:spTgt>
                                        </p:tgtEl>
                                        <p:attrNameLst>
                                          <p:attrName>style.visibility</p:attrName>
                                        </p:attrNameLst>
                                      </p:cBhvr>
                                      <p:to>
                                        <p:strVal val="visible"/>
                                      </p:to>
                                    </p:set>
                                    <p:animEffect transition="in" filter="wipe(left)">
                                      <p:cBhvr>
                                        <p:cTn id="19" dur="4000"/>
                                        <p:tgtEl>
                                          <p:spTgt spid="7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2000"/>
                                        <p:tgtEl>
                                          <p:spTgt spid="8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2000"/>
                                        <p:tgtEl>
                                          <p:spTgt spid="90"/>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2000"/>
                                        <p:tgtEl>
                                          <p:spTgt spid="9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fade">
                                      <p:cBhvr>
                                        <p:cTn id="56" dur="500"/>
                                        <p:tgtEl>
                                          <p:spTgt spid="93"/>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fade">
                                      <p:cBhvr>
                                        <p:cTn id="6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bldLvl="3"/>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1"/>
          <p:cNvSpPr txBox="1"/>
          <p:nvPr/>
        </p:nvSpPr>
        <p:spPr>
          <a:xfrm>
            <a:off x="7086600" y="6492875"/>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altLang="zh-TW" sz="2000" b="1" i="0" u="none" strike="noStrike" cap="none">
                <a:solidFill>
                  <a:srgbClr val="FF4F4F"/>
                </a:solidFill>
                <a:latin typeface="Microsoft JhengHei"/>
                <a:ea typeface="Microsoft JhengHei"/>
                <a:cs typeface="Microsoft JhengHei"/>
                <a:sym typeface="Microsoft JhengHei"/>
              </a:rPr>
              <a:t>3</a:t>
            </a:fld>
            <a:endParaRPr sz="2000" b="1" i="0" u="none" strike="noStrike" cap="none">
              <a:solidFill>
                <a:srgbClr val="FF4F4F"/>
              </a:solidFill>
              <a:latin typeface="Microsoft JhengHei"/>
              <a:ea typeface="Microsoft JhengHei"/>
              <a:cs typeface="Microsoft JhengHei"/>
              <a:sym typeface="Microsoft JhengHei"/>
            </a:endParaRPr>
          </a:p>
        </p:txBody>
      </p:sp>
      <p:sp>
        <p:nvSpPr>
          <p:cNvPr id="280" name="Google Shape;280;p11"/>
          <p:cNvSpPr/>
          <p:nvPr/>
        </p:nvSpPr>
        <p:spPr>
          <a:xfrm>
            <a:off x="2006354" y="107057"/>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11"/>
          <p:cNvSpPr/>
          <p:nvPr/>
        </p:nvSpPr>
        <p:spPr>
          <a:xfrm>
            <a:off x="2284522" y="107057"/>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1"/>
          <p:cNvSpPr txBox="1"/>
          <p:nvPr/>
        </p:nvSpPr>
        <p:spPr>
          <a:xfrm>
            <a:off x="125737" y="204677"/>
            <a:ext cx="189914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altLang="en-US" sz="3200" b="1" i="0" u="none" strike="noStrike" cap="none" dirty="0">
                <a:solidFill>
                  <a:srgbClr val="0286E7"/>
                </a:solidFill>
                <a:latin typeface="Microsoft JhengHei"/>
                <a:ea typeface="Microsoft JhengHei"/>
                <a:cs typeface="Microsoft JhengHei"/>
                <a:sym typeface="Microsoft JhengHei"/>
              </a:rPr>
              <a:t>情境</a:t>
            </a:r>
            <a:r>
              <a:rPr lang="zh-TW" sz="3200" b="1" i="0" u="none" strike="noStrike" cap="none" dirty="0">
                <a:solidFill>
                  <a:srgbClr val="0286E7"/>
                </a:solidFill>
                <a:latin typeface="Microsoft JhengHei"/>
                <a:ea typeface="Microsoft JhengHei"/>
                <a:cs typeface="Microsoft JhengHei"/>
                <a:sym typeface="Microsoft JhengHei"/>
              </a:rPr>
              <a:t>展示</a:t>
            </a:r>
            <a:endParaRPr sz="1400" b="0" i="0" u="none" strike="noStrike" cap="none" dirty="0">
              <a:solidFill>
                <a:srgbClr val="000000"/>
              </a:solidFill>
              <a:latin typeface="Arial"/>
              <a:ea typeface="Arial"/>
              <a:cs typeface="Arial"/>
              <a:sym typeface="Arial"/>
            </a:endParaRPr>
          </a:p>
        </p:txBody>
      </p:sp>
      <p:sp>
        <p:nvSpPr>
          <p:cNvPr id="7" name="Google Shape;268;p10">
            <a:extLst>
              <a:ext uri="{FF2B5EF4-FFF2-40B4-BE49-F238E27FC236}">
                <a16:creationId xmlns:a16="http://schemas.microsoft.com/office/drawing/2014/main" id="{971DFEB8-2296-4BC0-8DAE-3B291130716A}"/>
              </a:ext>
            </a:extLst>
          </p:cNvPr>
          <p:cNvSpPr txBox="1"/>
          <p:nvPr/>
        </p:nvSpPr>
        <p:spPr>
          <a:xfrm>
            <a:off x="2418690" y="236245"/>
            <a:ext cx="672803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altLang="en-US" sz="2400" b="1" dirty="0">
                <a:solidFill>
                  <a:srgbClr val="D90B0B"/>
                </a:solidFill>
                <a:latin typeface="Microsoft JhengHei"/>
                <a:ea typeface="Microsoft JhengHei"/>
                <a:sym typeface="Microsoft JhengHei"/>
              </a:rPr>
              <a:t>護理師使用推薦系統之情境</a:t>
            </a:r>
            <a:endParaRPr sz="1400" b="0" i="0" u="none" strike="noStrike" cap="none" dirty="0">
              <a:solidFill>
                <a:srgbClr val="000000"/>
              </a:solidFill>
              <a:latin typeface="Arial"/>
              <a:ea typeface="Arial"/>
              <a:cs typeface="Arial"/>
              <a:sym typeface="Arial"/>
            </a:endParaRPr>
          </a:p>
        </p:txBody>
      </p:sp>
      <p:pic>
        <p:nvPicPr>
          <p:cNvPr id="3" name="demo_v2">
            <a:hlinkClick r:id="" action="ppaction://media"/>
            <a:extLst>
              <a:ext uri="{FF2B5EF4-FFF2-40B4-BE49-F238E27FC236}">
                <a16:creationId xmlns:a16="http://schemas.microsoft.com/office/drawing/2014/main" id="{B0116657-52AE-415E-C871-F164BE129C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81075"/>
            <a:ext cx="9144000" cy="5143500"/>
          </a:xfrm>
          <a:prstGeom prst="rect">
            <a:avLst/>
          </a:prstGeom>
        </p:spPr>
      </p:pic>
    </p:spTree>
    <p:extLst>
      <p:ext uri="{BB962C8B-B14F-4D97-AF65-F5344CB8AC3E}">
        <p14:creationId xmlns:p14="http://schemas.microsoft.com/office/powerpoint/2010/main" val="381831352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7273">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6"/>
          <p:cNvSpPr/>
          <p:nvPr/>
        </p:nvSpPr>
        <p:spPr>
          <a:xfrm>
            <a:off x="279647" y="1411379"/>
            <a:ext cx="8432900" cy="1560796"/>
          </a:xfrm>
          <a:prstGeom prst="roundRect">
            <a:avLst>
              <a:gd name="adj" fmla="val 16667"/>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 name="Google Shape;102;p6"/>
          <p:cNvSpPr/>
          <p:nvPr/>
        </p:nvSpPr>
        <p:spPr>
          <a:xfrm>
            <a:off x="2092437" y="109660"/>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6"/>
          <p:cNvSpPr/>
          <p:nvPr/>
        </p:nvSpPr>
        <p:spPr>
          <a:xfrm>
            <a:off x="2370605" y="109660"/>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6"/>
          <p:cNvSpPr txBox="1"/>
          <p:nvPr/>
        </p:nvSpPr>
        <p:spPr>
          <a:xfrm>
            <a:off x="-57530" y="195485"/>
            <a:ext cx="230279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0286E7"/>
                </a:solidFill>
                <a:latin typeface="Microsoft JhengHei"/>
                <a:ea typeface="Microsoft JhengHei"/>
                <a:cs typeface="Microsoft JhengHei"/>
                <a:sym typeface="Microsoft JhengHei"/>
              </a:rPr>
              <a:t>護理師情境</a:t>
            </a:r>
            <a:endParaRPr sz="1400" b="0" i="0" u="none" strike="noStrike" cap="none">
              <a:solidFill>
                <a:srgbClr val="000000"/>
              </a:solidFill>
              <a:latin typeface="Arial"/>
              <a:ea typeface="Arial"/>
              <a:cs typeface="Arial"/>
              <a:sym typeface="Arial"/>
            </a:endParaRPr>
          </a:p>
        </p:txBody>
      </p:sp>
      <p:sp>
        <p:nvSpPr>
          <p:cNvPr id="105" name="Google Shape;105;p6"/>
          <p:cNvSpPr txBox="1"/>
          <p:nvPr/>
        </p:nvSpPr>
        <p:spPr>
          <a:xfrm>
            <a:off x="279648" y="998281"/>
            <a:ext cx="1105270" cy="369332"/>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rgbClr val="C00000"/>
                </a:solidFill>
                <a:latin typeface="Microsoft JhengHei"/>
                <a:ea typeface="Microsoft JhengHei"/>
                <a:cs typeface="Microsoft JhengHei"/>
                <a:sym typeface="Microsoft JhengHei"/>
              </a:rPr>
              <a:t>BEFORE</a:t>
            </a:r>
            <a:endParaRPr sz="1800" b="1" i="0" u="none" strike="noStrike" cap="none">
              <a:solidFill>
                <a:srgbClr val="C00000"/>
              </a:solidFill>
              <a:latin typeface="Microsoft JhengHei"/>
              <a:ea typeface="Microsoft JhengHei"/>
              <a:cs typeface="Microsoft JhengHei"/>
              <a:sym typeface="Microsoft JhengHei"/>
            </a:endParaRPr>
          </a:p>
        </p:txBody>
      </p:sp>
      <p:sp>
        <p:nvSpPr>
          <p:cNvPr id="106" name="Google Shape;106;p6"/>
          <p:cNvSpPr txBox="1"/>
          <p:nvPr/>
        </p:nvSpPr>
        <p:spPr>
          <a:xfrm>
            <a:off x="279647" y="3884658"/>
            <a:ext cx="1105271" cy="369332"/>
          </a:xfrm>
          <a:prstGeom prst="rect">
            <a:avLst/>
          </a:prstGeom>
          <a:noFill/>
          <a:ln w="19050" cap="flat" cmpd="sng">
            <a:solidFill>
              <a:srgbClr val="1E796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rgbClr val="026850"/>
                </a:solidFill>
                <a:latin typeface="Microsoft JhengHei"/>
                <a:ea typeface="Microsoft JhengHei"/>
                <a:cs typeface="Microsoft JhengHei"/>
                <a:sym typeface="Microsoft JhengHei"/>
              </a:rPr>
              <a:t>AFTER</a:t>
            </a:r>
            <a:endParaRPr sz="1800" b="1" i="0" u="none" strike="noStrike" cap="none">
              <a:solidFill>
                <a:srgbClr val="026850"/>
              </a:solidFill>
              <a:latin typeface="Microsoft JhengHei"/>
              <a:ea typeface="Microsoft JhengHei"/>
              <a:cs typeface="Microsoft JhengHei"/>
              <a:sym typeface="Microsoft JhengHei"/>
            </a:endParaRPr>
          </a:p>
        </p:txBody>
      </p:sp>
      <p:grpSp>
        <p:nvGrpSpPr>
          <p:cNvPr id="107" name="Google Shape;107;p6"/>
          <p:cNvGrpSpPr/>
          <p:nvPr/>
        </p:nvGrpSpPr>
        <p:grpSpPr>
          <a:xfrm>
            <a:off x="279647" y="1477830"/>
            <a:ext cx="8749413" cy="2201077"/>
            <a:chOff x="279647" y="1477830"/>
            <a:chExt cx="8749413" cy="2201077"/>
          </a:xfrm>
        </p:grpSpPr>
        <p:pic>
          <p:nvPicPr>
            <p:cNvPr id="108" name="Google Shape;108;p6"/>
            <p:cNvPicPr preferRelativeResize="0"/>
            <p:nvPr/>
          </p:nvPicPr>
          <p:blipFill rotWithShape="1">
            <a:blip r:embed="rId3">
              <a:alphaModFix/>
            </a:blip>
            <a:srcRect/>
            <a:stretch/>
          </p:blipFill>
          <p:spPr>
            <a:xfrm>
              <a:off x="6926782" y="1477830"/>
              <a:ext cx="1440000" cy="1434586"/>
            </a:xfrm>
            <a:prstGeom prst="rect">
              <a:avLst/>
            </a:prstGeom>
            <a:noFill/>
            <a:ln>
              <a:noFill/>
            </a:ln>
          </p:spPr>
        </p:pic>
        <p:grpSp>
          <p:nvGrpSpPr>
            <p:cNvPr id="109" name="Google Shape;109;p6"/>
            <p:cNvGrpSpPr/>
            <p:nvPr/>
          </p:nvGrpSpPr>
          <p:grpSpPr>
            <a:xfrm>
              <a:off x="279647" y="2194538"/>
              <a:ext cx="8749413" cy="1484369"/>
              <a:chOff x="279647" y="2194538"/>
              <a:chExt cx="8749413" cy="1484369"/>
            </a:xfrm>
          </p:grpSpPr>
          <p:sp>
            <p:nvSpPr>
              <p:cNvPr id="110" name="Google Shape;110;p6"/>
              <p:cNvSpPr/>
              <p:nvPr/>
            </p:nvSpPr>
            <p:spPr>
              <a:xfrm>
                <a:off x="279647" y="3633188"/>
                <a:ext cx="8254753" cy="45719"/>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6"/>
              <p:cNvSpPr txBox="1"/>
              <p:nvPr/>
            </p:nvSpPr>
            <p:spPr>
              <a:xfrm>
                <a:off x="465181" y="2977383"/>
                <a:ext cx="264265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chemeClr val="dk1"/>
                    </a:solidFill>
                    <a:latin typeface="Microsoft JhengHei"/>
                    <a:ea typeface="Microsoft JhengHei"/>
                    <a:cs typeface="Microsoft JhengHei"/>
                    <a:sym typeface="Microsoft JhengHei"/>
                  </a:rPr>
                  <a:t>紀錄時，護理師需手動撰寫整篇紀錄。</a:t>
                </a:r>
                <a:endParaRPr sz="1400" b="0" i="0" u="none" strike="noStrike" cap="none">
                  <a:solidFill>
                    <a:srgbClr val="000000"/>
                  </a:solidFill>
                  <a:latin typeface="Arial"/>
                  <a:ea typeface="Arial"/>
                  <a:cs typeface="Arial"/>
                  <a:sym typeface="Arial"/>
                </a:endParaRPr>
              </a:p>
            </p:txBody>
          </p:sp>
          <p:sp>
            <p:nvSpPr>
              <p:cNvPr id="112" name="Google Shape;112;p6"/>
              <p:cNvSpPr txBox="1"/>
              <p:nvPr/>
            </p:nvSpPr>
            <p:spPr>
              <a:xfrm>
                <a:off x="3468015" y="2977383"/>
                <a:ext cx="253901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chemeClr val="dk1"/>
                    </a:solidFill>
                    <a:latin typeface="Microsoft JhengHei"/>
                    <a:ea typeface="Microsoft JhengHei"/>
                    <a:cs typeface="Microsoft JhengHei"/>
                    <a:sym typeface="Microsoft JhengHei"/>
                  </a:rPr>
                  <a:t>紀錄結束後，護理師需檢查並將其完善。</a:t>
                </a:r>
                <a:endParaRPr sz="1400" b="0" i="0" u="none" strike="noStrike" cap="none">
                  <a:solidFill>
                    <a:srgbClr val="000000"/>
                  </a:solidFill>
                  <a:latin typeface="Arial"/>
                  <a:ea typeface="Arial"/>
                  <a:cs typeface="Arial"/>
                  <a:sym typeface="Arial"/>
                </a:endParaRPr>
              </a:p>
            </p:txBody>
          </p:sp>
          <p:sp>
            <p:nvSpPr>
              <p:cNvPr id="113" name="Google Shape;113;p6"/>
              <p:cNvSpPr txBox="1"/>
              <p:nvPr/>
            </p:nvSpPr>
            <p:spPr>
              <a:xfrm>
                <a:off x="6571165" y="2977383"/>
                <a:ext cx="245789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chemeClr val="dk1"/>
                    </a:solidFill>
                    <a:latin typeface="Microsoft JhengHei"/>
                    <a:ea typeface="Microsoft JhengHei"/>
                    <a:cs typeface="Microsoft JhengHei"/>
                    <a:sym typeface="Microsoft JhengHei"/>
                  </a:rPr>
                  <a:t>手動輸入錯誤率高且費</a:t>
                </a:r>
                <a:endParaRPr sz="1600" b="1"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chemeClr val="dk1"/>
                    </a:solidFill>
                    <a:latin typeface="Microsoft JhengHei"/>
                    <a:ea typeface="Microsoft JhengHei"/>
                    <a:cs typeface="Microsoft JhengHei"/>
                    <a:sym typeface="Microsoft JhengHei"/>
                  </a:rPr>
                  <a:t>時，效率低落。</a:t>
                </a:r>
                <a:endParaRPr sz="1400" b="0" i="0" u="none" strike="noStrike" cap="none">
                  <a:solidFill>
                    <a:srgbClr val="000000"/>
                  </a:solidFill>
                  <a:latin typeface="Arial"/>
                  <a:ea typeface="Arial"/>
                  <a:cs typeface="Arial"/>
                  <a:sym typeface="Arial"/>
                </a:endParaRPr>
              </a:p>
            </p:txBody>
          </p:sp>
          <p:cxnSp>
            <p:nvCxnSpPr>
              <p:cNvPr id="114" name="Google Shape;114;p6"/>
              <p:cNvCxnSpPr/>
              <p:nvPr/>
            </p:nvCxnSpPr>
            <p:spPr>
              <a:xfrm>
                <a:off x="2685710" y="2194538"/>
                <a:ext cx="792317" cy="0"/>
              </a:xfrm>
              <a:prstGeom prst="straightConnector1">
                <a:avLst/>
              </a:prstGeom>
              <a:noFill/>
              <a:ln w="76200" cap="flat" cmpd="sng">
                <a:solidFill>
                  <a:srgbClr val="026850"/>
                </a:solidFill>
                <a:prstDash val="solid"/>
                <a:miter lim="800000"/>
                <a:headEnd type="none" w="sm" len="sm"/>
                <a:tailEnd type="triangle" w="med" len="med"/>
              </a:ln>
            </p:spPr>
          </p:cxnSp>
          <p:cxnSp>
            <p:nvCxnSpPr>
              <p:cNvPr id="115" name="Google Shape;115;p6"/>
              <p:cNvCxnSpPr/>
              <p:nvPr/>
            </p:nvCxnSpPr>
            <p:spPr>
              <a:xfrm>
                <a:off x="5778848" y="2196551"/>
                <a:ext cx="792317" cy="0"/>
              </a:xfrm>
              <a:prstGeom prst="straightConnector1">
                <a:avLst/>
              </a:prstGeom>
              <a:noFill/>
              <a:ln w="76200" cap="flat" cmpd="sng">
                <a:solidFill>
                  <a:srgbClr val="026850"/>
                </a:solidFill>
                <a:prstDash val="solid"/>
                <a:miter lim="800000"/>
                <a:headEnd type="none" w="sm" len="sm"/>
                <a:tailEnd type="triangle" w="med" len="med"/>
              </a:ln>
            </p:spPr>
          </p:cxnSp>
        </p:grpSp>
        <p:pic>
          <p:nvPicPr>
            <p:cNvPr id="116" name="Google Shape;116;p6"/>
            <p:cNvPicPr preferRelativeResize="0"/>
            <p:nvPr/>
          </p:nvPicPr>
          <p:blipFill rotWithShape="1">
            <a:blip r:embed="rId4">
              <a:alphaModFix/>
            </a:blip>
            <a:srcRect/>
            <a:stretch/>
          </p:blipFill>
          <p:spPr>
            <a:xfrm>
              <a:off x="3892774" y="1477830"/>
              <a:ext cx="1440000" cy="1388120"/>
            </a:xfrm>
            <a:prstGeom prst="rect">
              <a:avLst/>
            </a:prstGeom>
            <a:noFill/>
            <a:ln>
              <a:noFill/>
            </a:ln>
          </p:spPr>
        </p:pic>
      </p:grpSp>
      <p:grpSp>
        <p:nvGrpSpPr>
          <p:cNvPr id="117" name="Google Shape;117;p6"/>
          <p:cNvGrpSpPr/>
          <p:nvPr/>
        </p:nvGrpSpPr>
        <p:grpSpPr>
          <a:xfrm>
            <a:off x="279647" y="4294638"/>
            <a:ext cx="8432900" cy="2287091"/>
            <a:chOff x="279647" y="4307338"/>
            <a:chExt cx="8432900" cy="2287091"/>
          </a:xfrm>
        </p:grpSpPr>
        <p:sp>
          <p:nvSpPr>
            <p:cNvPr id="118" name="Google Shape;118;p6"/>
            <p:cNvSpPr/>
            <p:nvPr/>
          </p:nvSpPr>
          <p:spPr>
            <a:xfrm>
              <a:off x="279647" y="4307338"/>
              <a:ext cx="8432900" cy="1560796"/>
            </a:xfrm>
            <a:prstGeom prst="roundRect">
              <a:avLst>
                <a:gd name="adj" fmla="val 16667"/>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9" name="Google Shape;119;p6"/>
            <p:cNvGrpSpPr/>
            <p:nvPr/>
          </p:nvGrpSpPr>
          <p:grpSpPr>
            <a:xfrm>
              <a:off x="279647" y="4393352"/>
              <a:ext cx="8399172" cy="2201077"/>
              <a:chOff x="279647" y="1477830"/>
              <a:chExt cx="8399172" cy="2201077"/>
            </a:xfrm>
          </p:grpSpPr>
          <p:pic>
            <p:nvPicPr>
              <p:cNvPr id="120" name="Google Shape;120;p6"/>
              <p:cNvPicPr preferRelativeResize="0"/>
              <p:nvPr/>
            </p:nvPicPr>
            <p:blipFill rotWithShape="1">
              <a:blip r:embed="rId5">
                <a:alphaModFix/>
              </a:blip>
              <a:srcRect/>
              <a:stretch/>
            </p:blipFill>
            <p:spPr>
              <a:xfrm>
                <a:off x="6929489" y="1477830"/>
                <a:ext cx="1434586" cy="1434586"/>
              </a:xfrm>
              <a:prstGeom prst="rect">
                <a:avLst/>
              </a:prstGeom>
              <a:noFill/>
              <a:ln>
                <a:noFill/>
              </a:ln>
            </p:spPr>
          </p:pic>
          <p:grpSp>
            <p:nvGrpSpPr>
              <p:cNvPr id="121" name="Google Shape;121;p6"/>
              <p:cNvGrpSpPr/>
              <p:nvPr/>
            </p:nvGrpSpPr>
            <p:grpSpPr>
              <a:xfrm>
                <a:off x="279647" y="2194538"/>
                <a:ext cx="8399172" cy="1484369"/>
                <a:chOff x="279647" y="2194538"/>
                <a:chExt cx="8399172" cy="1484369"/>
              </a:xfrm>
            </p:grpSpPr>
            <p:sp>
              <p:nvSpPr>
                <p:cNvPr id="122" name="Google Shape;122;p6"/>
                <p:cNvSpPr/>
                <p:nvPr/>
              </p:nvSpPr>
              <p:spPr>
                <a:xfrm>
                  <a:off x="279647" y="3633188"/>
                  <a:ext cx="8254753" cy="45719"/>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6"/>
                <p:cNvSpPr txBox="1"/>
                <p:nvPr/>
              </p:nvSpPr>
              <p:spPr>
                <a:xfrm>
                  <a:off x="465181" y="2977383"/>
                  <a:ext cx="264265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chemeClr val="dk1"/>
                      </a:solidFill>
                      <a:latin typeface="Microsoft JhengHei"/>
                      <a:ea typeface="Microsoft JhengHei"/>
                      <a:cs typeface="Microsoft JhengHei"/>
                      <a:sym typeface="Microsoft JhengHei"/>
                    </a:rPr>
                    <a:t>紀錄時，護理師只需手動</a:t>
                  </a:r>
                  <a:r>
                    <a:rPr lang="zh-TW" sz="1600" b="1" i="0" u="none" strike="noStrike" cap="none">
                      <a:solidFill>
                        <a:srgbClr val="FF0000"/>
                      </a:solidFill>
                      <a:latin typeface="Microsoft JhengHei"/>
                      <a:ea typeface="Microsoft JhengHei"/>
                      <a:cs typeface="Microsoft JhengHei"/>
                      <a:sym typeface="Microsoft JhengHei"/>
                    </a:rPr>
                    <a:t>輸入重點文句。</a:t>
                  </a:r>
                  <a:endParaRPr sz="1400" b="0" i="0" u="none" strike="noStrike" cap="none">
                    <a:solidFill>
                      <a:srgbClr val="FF0000"/>
                    </a:solidFill>
                    <a:latin typeface="Arial"/>
                    <a:ea typeface="Arial"/>
                    <a:cs typeface="Arial"/>
                    <a:sym typeface="Arial"/>
                  </a:endParaRPr>
                </a:p>
              </p:txBody>
            </p:sp>
            <p:sp>
              <p:nvSpPr>
                <p:cNvPr id="124" name="Google Shape;124;p6"/>
                <p:cNvSpPr txBox="1"/>
                <p:nvPr/>
              </p:nvSpPr>
              <p:spPr>
                <a:xfrm>
                  <a:off x="3468015" y="2977383"/>
                  <a:ext cx="2539014"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chemeClr val="dk1"/>
                      </a:solidFill>
                      <a:latin typeface="Microsoft JhengHei"/>
                      <a:ea typeface="Microsoft JhengHei"/>
                      <a:cs typeface="Microsoft JhengHei"/>
                      <a:sym typeface="Microsoft JhengHei"/>
                    </a:rPr>
                    <a:t>AI透過</a:t>
                  </a:r>
                  <a:r>
                    <a:rPr lang="zh-TW" sz="1600" b="1" i="0" u="none" strike="noStrike" cap="none">
                      <a:solidFill>
                        <a:srgbClr val="FF0000"/>
                      </a:solidFill>
                      <a:latin typeface="Microsoft JhengHei"/>
                      <a:ea typeface="Microsoft JhengHei"/>
                      <a:cs typeface="Microsoft JhengHei"/>
                      <a:sym typeface="Microsoft JhengHei"/>
                    </a:rPr>
                    <a:t>重點文字</a:t>
                  </a:r>
                  <a:r>
                    <a:rPr lang="zh-TW" sz="1600" b="1" i="0" u="none" strike="noStrike" cap="none">
                      <a:solidFill>
                        <a:schemeClr val="dk1"/>
                      </a:solidFill>
                      <a:latin typeface="Microsoft JhengHei"/>
                      <a:ea typeface="Microsoft JhengHei"/>
                      <a:cs typeface="Microsoft JhengHei"/>
                      <a:sym typeface="Microsoft JhengHei"/>
                    </a:rPr>
                    <a:t>產生合理的護理紀錄架構。</a:t>
                  </a:r>
                  <a:endParaRPr sz="1400" b="0" i="0" u="none" strike="noStrike" cap="none">
                    <a:solidFill>
                      <a:srgbClr val="000000"/>
                    </a:solidFill>
                    <a:latin typeface="Arial"/>
                    <a:ea typeface="Arial"/>
                    <a:cs typeface="Arial"/>
                    <a:sym typeface="Arial"/>
                  </a:endParaRPr>
                </a:p>
              </p:txBody>
            </p:sp>
            <p:sp>
              <p:nvSpPr>
                <p:cNvPr id="125" name="Google Shape;125;p6"/>
                <p:cNvSpPr txBox="1"/>
                <p:nvPr/>
              </p:nvSpPr>
              <p:spPr>
                <a:xfrm>
                  <a:off x="6220925" y="2977383"/>
                  <a:ext cx="2457894"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chemeClr val="dk1"/>
                      </a:solidFill>
                      <a:latin typeface="Microsoft JhengHei"/>
                      <a:ea typeface="Microsoft JhengHei"/>
                      <a:cs typeface="Microsoft JhengHei"/>
                      <a:sym typeface="Microsoft JhengHei"/>
                    </a:rPr>
                    <a:t>護理師</a:t>
                  </a:r>
                  <a:r>
                    <a:rPr lang="zh-TW" sz="1600" b="1" i="0" u="none" strike="noStrike" cap="none">
                      <a:solidFill>
                        <a:srgbClr val="FF0000"/>
                      </a:solidFill>
                      <a:latin typeface="Microsoft JhengHei"/>
                      <a:ea typeface="Microsoft JhengHei"/>
                      <a:cs typeface="Microsoft JhengHei"/>
                      <a:sym typeface="Microsoft JhengHei"/>
                    </a:rPr>
                    <a:t>只需修改部分內容</a:t>
                  </a:r>
                  <a:r>
                    <a:rPr lang="zh-TW" sz="1600" b="1" i="0" u="none" strike="noStrike" cap="none">
                      <a:solidFill>
                        <a:schemeClr val="dk1"/>
                      </a:solidFill>
                      <a:latin typeface="Microsoft JhengHei"/>
                      <a:ea typeface="Microsoft JhengHei"/>
                      <a:cs typeface="Microsoft JhengHei"/>
                      <a:sym typeface="Microsoft JhengHei"/>
                    </a:rPr>
                    <a:t>，不需整篇撰寫，節省時間。</a:t>
                  </a:r>
                  <a:endParaRPr sz="1400" b="0" i="0" u="none" strike="noStrike" cap="none">
                    <a:solidFill>
                      <a:srgbClr val="000000"/>
                    </a:solidFill>
                    <a:latin typeface="Arial"/>
                    <a:ea typeface="Arial"/>
                    <a:cs typeface="Arial"/>
                    <a:sym typeface="Arial"/>
                  </a:endParaRPr>
                </a:p>
              </p:txBody>
            </p:sp>
            <p:cxnSp>
              <p:nvCxnSpPr>
                <p:cNvPr id="126" name="Google Shape;126;p6"/>
                <p:cNvCxnSpPr/>
                <p:nvPr/>
              </p:nvCxnSpPr>
              <p:spPr>
                <a:xfrm>
                  <a:off x="2685710" y="2194538"/>
                  <a:ext cx="792317" cy="0"/>
                </a:xfrm>
                <a:prstGeom prst="straightConnector1">
                  <a:avLst/>
                </a:prstGeom>
                <a:noFill/>
                <a:ln w="76200" cap="flat" cmpd="sng">
                  <a:solidFill>
                    <a:srgbClr val="026850"/>
                  </a:solidFill>
                  <a:prstDash val="solid"/>
                  <a:miter lim="800000"/>
                  <a:headEnd type="none" w="sm" len="sm"/>
                  <a:tailEnd type="triangle" w="med" len="med"/>
                </a:ln>
              </p:spPr>
            </p:cxnSp>
            <p:cxnSp>
              <p:nvCxnSpPr>
                <p:cNvPr id="127" name="Google Shape;127;p6"/>
                <p:cNvCxnSpPr/>
                <p:nvPr/>
              </p:nvCxnSpPr>
              <p:spPr>
                <a:xfrm>
                  <a:off x="5778848" y="2196551"/>
                  <a:ext cx="792317" cy="0"/>
                </a:xfrm>
                <a:prstGeom prst="straightConnector1">
                  <a:avLst/>
                </a:prstGeom>
                <a:noFill/>
                <a:ln w="76200" cap="flat" cmpd="sng">
                  <a:solidFill>
                    <a:srgbClr val="026850"/>
                  </a:solidFill>
                  <a:prstDash val="solid"/>
                  <a:miter lim="800000"/>
                  <a:headEnd type="none" w="sm" len="sm"/>
                  <a:tailEnd type="triangle" w="med" len="med"/>
                </a:ln>
              </p:spPr>
            </p:cxnSp>
          </p:grpSp>
          <p:pic>
            <p:nvPicPr>
              <p:cNvPr id="128" name="Google Shape;128;p6"/>
              <p:cNvPicPr preferRelativeResize="0"/>
              <p:nvPr/>
            </p:nvPicPr>
            <p:blipFill rotWithShape="1">
              <a:blip r:embed="rId6">
                <a:alphaModFix/>
              </a:blip>
              <a:srcRect/>
              <a:stretch/>
            </p:blipFill>
            <p:spPr>
              <a:xfrm>
                <a:off x="3990975" y="1524940"/>
                <a:ext cx="1344550" cy="1336732"/>
              </a:xfrm>
              <a:prstGeom prst="rect">
                <a:avLst/>
              </a:prstGeom>
              <a:noFill/>
              <a:ln>
                <a:noFill/>
              </a:ln>
            </p:spPr>
          </p:pic>
        </p:grpSp>
        <p:grpSp>
          <p:nvGrpSpPr>
            <p:cNvPr id="129" name="Google Shape;129;p6"/>
            <p:cNvGrpSpPr/>
            <p:nvPr/>
          </p:nvGrpSpPr>
          <p:grpSpPr>
            <a:xfrm>
              <a:off x="431453" y="4356176"/>
              <a:ext cx="2106752" cy="1507767"/>
              <a:chOff x="-2029004" y="4795931"/>
              <a:chExt cx="2709165" cy="1857392"/>
            </a:xfrm>
          </p:grpSpPr>
          <p:pic>
            <p:nvPicPr>
              <p:cNvPr id="130" name="Google Shape;130;p6"/>
              <p:cNvPicPr preferRelativeResize="0"/>
              <p:nvPr/>
            </p:nvPicPr>
            <p:blipFill rotWithShape="1">
              <a:blip r:embed="rId7">
                <a:alphaModFix/>
              </a:blip>
              <a:srcRect/>
              <a:stretch/>
            </p:blipFill>
            <p:spPr>
              <a:xfrm>
                <a:off x="-572248" y="5400913"/>
                <a:ext cx="1252409" cy="1252410"/>
              </a:xfrm>
              <a:prstGeom prst="rect">
                <a:avLst/>
              </a:prstGeom>
              <a:noFill/>
              <a:ln>
                <a:noFill/>
              </a:ln>
            </p:spPr>
          </p:pic>
          <p:pic>
            <p:nvPicPr>
              <p:cNvPr id="131" name="Google Shape;131;p6"/>
              <p:cNvPicPr preferRelativeResize="0"/>
              <p:nvPr/>
            </p:nvPicPr>
            <p:blipFill rotWithShape="1">
              <a:blip r:embed="rId8">
                <a:alphaModFix/>
              </a:blip>
              <a:srcRect/>
              <a:stretch/>
            </p:blipFill>
            <p:spPr>
              <a:xfrm>
                <a:off x="-2029004" y="4795931"/>
                <a:ext cx="1361564" cy="1355820"/>
              </a:xfrm>
              <a:prstGeom prst="rect">
                <a:avLst/>
              </a:prstGeom>
              <a:noFill/>
              <a:ln>
                <a:noFill/>
              </a:ln>
            </p:spPr>
          </p:pic>
        </p:grpSp>
      </p:grpSp>
      <p:grpSp>
        <p:nvGrpSpPr>
          <p:cNvPr id="132" name="Google Shape;132;p6"/>
          <p:cNvGrpSpPr/>
          <p:nvPr/>
        </p:nvGrpSpPr>
        <p:grpSpPr>
          <a:xfrm>
            <a:off x="431453" y="1459922"/>
            <a:ext cx="2106752" cy="1486396"/>
            <a:chOff x="-2029004" y="4795931"/>
            <a:chExt cx="2709165" cy="1831066"/>
          </a:xfrm>
        </p:grpSpPr>
        <p:pic>
          <p:nvPicPr>
            <p:cNvPr id="133" name="Google Shape;133;p6"/>
            <p:cNvPicPr preferRelativeResize="0"/>
            <p:nvPr/>
          </p:nvPicPr>
          <p:blipFill rotWithShape="1">
            <a:blip r:embed="rId9">
              <a:alphaModFix/>
            </a:blip>
            <a:srcRect/>
            <a:stretch/>
          </p:blipFill>
          <p:spPr>
            <a:xfrm>
              <a:off x="-572248" y="5427239"/>
              <a:ext cx="1252409" cy="1199758"/>
            </a:xfrm>
            <a:prstGeom prst="rect">
              <a:avLst/>
            </a:prstGeom>
            <a:noFill/>
            <a:ln>
              <a:noFill/>
            </a:ln>
          </p:spPr>
        </p:pic>
        <p:pic>
          <p:nvPicPr>
            <p:cNvPr id="134" name="Google Shape;134;p6"/>
            <p:cNvPicPr preferRelativeResize="0"/>
            <p:nvPr/>
          </p:nvPicPr>
          <p:blipFill rotWithShape="1">
            <a:blip r:embed="rId8">
              <a:alphaModFix/>
            </a:blip>
            <a:srcRect/>
            <a:stretch/>
          </p:blipFill>
          <p:spPr>
            <a:xfrm>
              <a:off x="-2029004" y="4795931"/>
              <a:ext cx="1361564" cy="1355820"/>
            </a:xfrm>
            <a:prstGeom prst="rect">
              <a:avLst/>
            </a:prstGeom>
            <a:noFill/>
            <a:ln>
              <a:noFill/>
            </a:ln>
          </p:spPr>
        </p:pic>
      </p:grpSp>
      <p:sp>
        <p:nvSpPr>
          <p:cNvPr id="135" name="Google Shape;135;p6"/>
          <p:cNvSpPr txBox="1"/>
          <p:nvPr/>
        </p:nvSpPr>
        <p:spPr>
          <a:xfrm>
            <a:off x="7086600" y="6492875"/>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altLang="zh-TW" sz="2000" b="1" i="0" u="none" strike="noStrike" cap="none">
                <a:solidFill>
                  <a:srgbClr val="FF4F4F"/>
                </a:solidFill>
                <a:latin typeface="Microsoft JhengHei"/>
                <a:ea typeface="Microsoft JhengHei"/>
                <a:cs typeface="Microsoft JhengHei"/>
                <a:sym typeface="Microsoft JhengHei"/>
              </a:rPr>
              <a:t>4</a:t>
            </a:fld>
            <a:endParaRPr sz="2000" b="1" i="0" u="none" strike="noStrike" cap="none">
              <a:solidFill>
                <a:srgbClr val="FF4F4F"/>
              </a:solidFill>
              <a:latin typeface="Microsoft JhengHei"/>
              <a:ea typeface="Microsoft JhengHei"/>
              <a:cs typeface="Microsoft JhengHei"/>
              <a:sym typeface="Microsoft JhengHei"/>
            </a:endParaRPr>
          </a:p>
        </p:txBody>
      </p:sp>
      <p:sp>
        <p:nvSpPr>
          <p:cNvPr id="136" name="Google Shape;136;p6"/>
          <p:cNvSpPr txBox="1"/>
          <p:nvPr/>
        </p:nvSpPr>
        <p:spPr>
          <a:xfrm>
            <a:off x="2442605" y="240325"/>
            <a:ext cx="6728030" cy="583517"/>
          </a:xfrm>
          <a:prstGeom prst="rect">
            <a:avLst/>
          </a:prstGeom>
          <a:noFill/>
          <a:ln>
            <a:noFill/>
          </a:ln>
        </p:spPr>
        <p:txBody>
          <a:bodyPr spcFirstLastPara="1" wrap="square" lIns="91425" tIns="45700" rIns="91425" bIns="45700" anchor="t" anchorCtr="0">
            <a:spAutoFit/>
          </a:bodyPr>
          <a:lstStyle/>
          <a:p>
            <a:pPr marL="0" marR="0" lvl="0" indent="0" algn="l" rtl="0">
              <a:lnSpc>
                <a:spcPct val="133333"/>
              </a:lnSpc>
              <a:spcBef>
                <a:spcPts val="0"/>
              </a:spcBef>
              <a:spcAft>
                <a:spcPts val="0"/>
              </a:spcAft>
              <a:buClr>
                <a:srgbClr val="000000"/>
              </a:buClr>
              <a:buSzPts val="2400"/>
              <a:buFont typeface="Arial"/>
              <a:buNone/>
            </a:pPr>
            <a:r>
              <a:rPr lang="zh-TW" sz="2400" b="1" i="0" u="none" strike="noStrike" cap="none">
                <a:solidFill>
                  <a:srgbClr val="D90B0B"/>
                </a:solidFill>
                <a:latin typeface="Microsoft JhengHei"/>
                <a:ea typeface="Microsoft JhengHei"/>
                <a:cs typeface="Microsoft JhengHei"/>
                <a:sym typeface="Microsoft JhengHei"/>
              </a:rPr>
              <a:t>問題一：手動撰寫紀錄較費時，效率低落</a:t>
            </a:r>
            <a:endParaRPr sz="2400" b="0" i="0" u="none" strike="noStrike" cap="non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p:nvPr/>
        </p:nvSpPr>
        <p:spPr>
          <a:xfrm>
            <a:off x="279647" y="4320743"/>
            <a:ext cx="8432900" cy="1560796"/>
          </a:xfrm>
          <a:prstGeom prst="roundRect">
            <a:avLst>
              <a:gd name="adj" fmla="val 16667"/>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2" name="Google Shape;142;p7"/>
          <p:cNvSpPr/>
          <p:nvPr/>
        </p:nvSpPr>
        <p:spPr>
          <a:xfrm>
            <a:off x="279647" y="1437524"/>
            <a:ext cx="8432900" cy="1662483"/>
          </a:xfrm>
          <a:prstGeom prst="roundRect">
            <a:avLst>
              <a:gd name="adj" fmla="val 16667"/>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3" name="Google Shape;143;p7"/>
          <p:cNvSpPr/>
          <p:nvPr/>
        </p:nvSpPr>
        <p:spPr>
          <a:xfrm>
            <a:off x="2006354" y="107057"/>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p7"/>
          <p:cNvSpPr/>
          <p:nvPr/>
        </p:nvSpPr>
        <p:spPr>
          <a:xfrm>
            <a:off x="2284522" y="107057"/>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p7"/>
          <p:cNvSpPr txBox="1"/>
          <p:nvPr/>
        </p:nvSpPr>
        <p:spPr>
          <a:xfrm>
            <a:off x="125737" y="204677"/>
            <a:ext cx="189914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0286E7"/>
                </a:solidFill>
                <a:latin typeface="Microsoft JhengHei"/>
                <a:ea typeface="Microsoft JhengHei"/>
                <a:cs typeface="Microsoft JhengHei"/>
                <a:sym typeface="Microsoft JhengHei"/>
              </a:rPr>
              <a:t>行政情境</a:t>
            </a:r>
            <a:endParaRPr sz="1400" b="0" i="0" u="none" strike="noStrike" cap="none">
              <a:solidFill>
                <a:srgbClr val="000000"/>
              </a:solidFill>
              <a:latin typeface="Arial"/>
              <a:ea typeface="Arial"/>
              <a:cs typeface="Arial"/>
              <a:sym typeface="Arial"/>
            </a:endParaRPr>
          </a:p>
        </p:txBody>
      </p:sp>
      <p:sp>
        <p:nvSpPr>
          <p:cNvPr id="146" name="Google Shape;146;p7"/>
          <p:cNvSpPr txBox="1"/>
          <p:nvPr/>
        </p:nvSpPr>
        <p:spPr>
          <a:xfrm>
            <a:off x="279648" y="998281"/>
            <a:ext cx="1105270" cy="369332"/>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rgbClr val="C00000"/>
                </a:solidFill>
                <a:latin typeface="Microsoft JhengHei"/>
                <a:ea typeface="Microsoft JhengHei"/>
                <a:cs typeface="Microsoft JhengHei"/>
                <a:sym typeface="Microsoft JhengHei"/>
              </a:rPr>
              <a:t>BEFORE</a:t>
            </a:r>
            <a:endParaRPr sz="1800" b="1" i="0" u="none" strike="noStrike" cap="none">
              <a:solidFill>
                <a:srgbClr val="C00000"/>
              </a:solidFill>
              <a:latin typeface="Microsoft JhengHei"/>
              <a:ea typeface="Microsoft JhengHei"/>
              <a:cs typeface="Microsoft JhengHei"/>
              <a:sym typeface="Microsoft JhengHei"/>
            </a:endParaRPr>
          </a:p>
        </p:txBody>
      </p:sp>
      <p:sp>
        <p:nvSpPr>
          <p:cNvPr id="147" name="Google Shape;147;p7"/>
          <p:cNvSpPr txBox="1"/>
          <p:nvPr/>
        </p:nvSpPr>
        <p:spPr>
          <a:xfrm>
            <a:off x="279647" y="3884658"/>
            <a:ext cx="1105271" cy="369332"/>
          </a:xfrm>
          <a:prstGeom prst="rect">
            <a:avLst/>
          </a:prstGeom>
          <a:noFill/>
          <a:ln w="19050" cap="flat" cmpd="sng">
            <a:solidFill>
              <a:srgbClr val="1E796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rgbClr val="1E7963"/>
                </a:solidFill>
                <a:latin typeface="Microsoft JhengHei"/>
                <a:ea typeface="Microsoft JhengHei"/>
                <a:cs typeface="Microsoft JhengHei"/>
                <a:sym typeface="Microsoft JhengHei"/>
              </a:rPr>
              <a:t>AFTER</a:t>
            </a:r>
            <a:endParaRPr sz="1800" b="1" i="0" u="none" strike="noStrike" cap="none">
              <a:solidFill>
                <a:srgbClr val="1E7963"/>
              </a:solidFill>
              <a:latin typeface="Microsoft JhengHei"/>
              <a:ea typeface="Microsoft JhengHei"/>
              <a:cs typeface="Microsoft JhengHei"/>
              <a:sym typeface="Microsoft JhengHei"/>
            </a:endParaRPr>
          </a:p>
        </p:txBody>
      </p:sp>
      <p:grpSp>
        <p:nvGrpSpPr>
          <p:cNvPr id="148" name="Google Shape;148;p7"/>
          <p:cNvGrpSpPr/>
          <p:nvPr/>
        </p:nvGrpSpPr>
        <p:grpSpPr>
          <a:xfrm>
            <a:off x="431453" y="4322757"/>
            <a:ext cx="8247366" cy="2126938"/>
            <a:chOff x="431453" y="4538657"/>
            <a:chExt cx="8247366" cy="2126938"/>
          </a:xfrm>
        </p:grpSpPr>
        <p:pic>
          <p:nvPicPr>
            <p:cNvPr id="149" name="Google Shape;149;p7"/>
            <p:cNvPicPr preferRelativeResize="0"/>
            <p:nvPr/>
          </p:nvPicPr>
          <p:blipFill rotWithShape="1">
            <a:blip r:embed="rId3">
              <a:alphaModFix/>
            </a:blip>
            <a:srcRect/>
            <a:stretch/>
          </p:blipFill>
          <p:spPr>
            <a:xfrm>
              <a:off x="6929489" y="4593073"/>
              <a:ext cx="1434586" cy="1339943"/>
            </a:xfrm>
            <a:prstGeom prst="rect">
              <a:avLst/>
            </a:prstGeom>
            <a:noFill/>
            <a:ln>
              <a:noFill/>
            </a:ln>
          </p:spPr>
        </p:pic>
        <p:sp>
          <p:nvSpPr>
            <p:cNvPr id="150" name="Google Shape;150;p7"/>
            <p:cNvSpPr txBox="1"/>
            <p:nvPr/>
          </p:nvSpPr>
          <p:spPr>
            <a:xfrm>
              <a:off x="465181" y="6080820"/>
              <a:ext cx="264265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chemeClr val="dk1"/>
                  </a:solidFill>
                  <a:latin typeface="Microsoft JhengHei"/>
                  <a:ea typeface="Microsoft JhengHei"/>
                  <a:cs typeface="Microsoft JhengHei"/>
                  <a:sym typeface="Microsoft JhengHei"/>
                </a:rPr>
                <a:t>只需手動輸入重點文句，並選擇公文格式。</a:t>
              </a:r>
              <a:endParaRPr sz="1400" b="0" i="0" u="none" strike="noStrike" cap="none" dirty="0">
                <a:solidFill>
                  <a:srgbClr val="000000"/>
                </a:solidFill>
                <a:latin typeface="Arial"/>
                <a:ea typeface="Arial"/>
                <a:cs typeface="Arial"/>
                <a:sym typeface="Arial"/>
              </a:endParaRPr>
            </a:p>
          </p:txBody>
        </p:sp>
        <p:sp>
          <p:nvSpPr>
            <p:cNvPr id="151" name="Google Shape;151;p7"/>
            <p:cNvSpPr txBox="1"/>
            <p:nvPr/>
          </p:nvSpPr>
          <p:spPr>
            <a:xfrm>
              <a:off x="3468015" y="6045305"/>
              <a:ext cx="253901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chemeClr val="dk1"/>
                  </a:solidFill>
                  <a:latin typeface="Microsoft JhengHei"/>
                  <a:ea typeface="Microsoft JhengHei"/>
                  <a:cs typeface="Microsoft JhengHei"/>
                  <a:sym typeface="Microsoft JhengHei"/>
                </a:rPr>
                <a:t>AI依照對應的格式及重點文句推薦完整公文。</a:t>
              </a:r>
              <a:endParaRPr sz="1400" b="0" i="0" u="none" strike="noStrike" cap="none" dirty="0">
                <a:solidFill>
                  <a:srgbClr val="000000"/>
                </a:solidFill>
                <a:latin typeface="Arial"/>
                <a:ea typeface="Arial"/>
                <a:cs typeface="Arial"/>
                <a:sym typeface="Arial"/>
              </a:endParaRPr>
            </a:p>
          </p:txBody>
        </p:sp>
        <p:sp>
          <p:nvSpPr>
            <p:cNvPr id="152" name="Google Shape;152;p7"/>
            <p:cNvSpPr txBox="1"/>
            <p:nvPr/>
          </p:nvSpPr>
          <p:spPr>
            <a:xfrm>
              <a:off x="6220925" y="6045305"/>
              <a:ext cx="245789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chemeClr val="dk1"/>
                  </a:solidFill>
                  <a:latin typeface="Microsoft JhengHei"/>
                  <a:ea typeface="Microsoft JhengHei"/>
                  <a:cs typeface="Microsoft JhengHei"/>
                  <a:sym typeface="Microsoft JhengHei"/>
                </a:rPr>
                <a:t>AI產生速度快且正確率高，提升效率。</a:t>
              </a:r>
              <a:endParaRPr sz="1400" b="0" i="0" u="none" strike="noStrike" cap="none" dirty="0">
                <a:solidFill>
                  <a:srgbClr val="000000"/>
                </a:solidFill>
                <a:latin typeface="Arial"/>
                <a:ea typeface="Arial"/>
                <a:cs typeface="Arial"/>
                <a:sym typeface="Arial"/>
              </a:endParaRPr>
            </a:p>
          </p:txBody>
        </p:sp>
        <p:cxnSp>
          <p:nvCxnSpPr>
            <p:cNvPr id="153" name="Google Shape;153;p7"/>
            <p:cNvCxnSpPr/>
            <p:nvPr/>
          </p:nvCxnSpPr>
          <p:spPr>
            <a:xfrm>
              <a:off x="2808383" y="5262460"/>
              <a:ext cx="792317" cy="0"/>
            </a:xfrm>
            <a:prstGeom prst="straightConnector1">
              <a:avLst/>
            </a:prstGeom>
            <a:noFill/>
            <a:ln w="76200" cap="flat" cmpd="sng">
              <a:solidFill>
                <a:srgbClr val="026850"/>
              </a:solidFill>
              <a:prstDash val="solid"/>
              <a:miter lim="800000"/>
              <a:headEnd type="none" w="sm" len="sm"/>
              <a:tailEnd type="triangle" w="med" len="med"/>
            </a:ln>
          </p:spPr>
        </p:cxnSp>
        <p:cxnSp>
          <p:nvCxnSpPr>
            <p:cNvPr id="154" name="Google Shape;154;p7"/>
            <p:cNvCxnSpPr/>
            <p:nvPr/>
          </p:nvCxnSpPr>
          <p:spPr>
            <a:xfrm>
              <a:off x="5778848" y="5264473"/>
              <a:ext cx="792317" cy="0"/>
            </a:xfrm>
            <a:prstGeom prst="straightConnector1">
              <a:avLst/>
            </a:prstGeom>
            <a:noFill/>
            <a:ln w="76200" cap="flat" cmpd="sng">
              <a:solidFill>
                <a:srgbClr val="026850"/>
              </a:solidFill>
              <a:prstDash val="solid"/>
              <a:miter lim="800000"/>
              <a:headEnd type="none" w="sm" len="sm"/>
              <a:tailEnd type="triangle" w="med" len="med"/>
            </a:ln>
          </p:spPr>
        </p:cxnSp>
        <p:pic>
          <p:nvPicPr>
            <p:cNvPr id="155" name="Google Shape;155;p7"/>
            <p:cNvPicPr preferRelativeResize="0"/>
            <p:nvPr/>
          </p:nvPicPr>
          <p:blipFill rotWithShape="1">
            <a:blip r:embed="rId4">
              <a:alphaModFix/>
            </a:blip>
            <a:srcRect/>
            <a:stretch/>
          </p:blipFill>
          <p:spPr>
            <a:xfrm>
              <a:off x="3990975" y="4592862"/>
              <a:ext cx="1344550" cy="1336732"/>
            </a:xfrm>
            <a:prstGeom prst="rect">
              <a:avLst/>
            </a:prstGeom>
            <a:noFill/>
            <a:ln>
              <a:noFill/>
            </a:ln>
          </p:spPr>
        </p:pic>
        <p:grpSp>
          <p:nvGrpSpPr>
            <p:cNvPr id="156" name="Google Shape;156;p7"/>
            <p:cNvGrpSpPr/>
            <p:nvPr/>
          </p:nvGrpSpPr>
          <p:grpSpPr>
            <a:xfrm>
              <a:off x="431453" y="4538657"/>
              <a:ext cx="2106752" cy="1477685"/>
              <a:chOff x="-2029004" y="4832988"/>
              <a:chExt cx="2709165" cy="1820335"/>
            </a:xfrm>
          </p:grpSpPr>
          <p:pic>
            <p:nvPicPr>
              <p:cNvPr id="157" name="Google Shape;157;p7"/>
              <p:cNvPicPr preferRelativeResize="0"/>
              <p:nvPr/>
            </p:nvPicPr>
            <p:blipFill rotWithShape="1">
              <a:blip r:embed="rId5">
                <a:alphaModFix/>
              </a:blip>
              <a:srcRect/>
              <a:stretch/>
            </p:blipFill>
            <p:spPr>
              <a:xfrm>
                <a:off x="-572248" y="5400913"/>
                <a:ext cx="1252409" cy="1252410"/>
              </a:xfrm>
              <a:prstGeom prst="rect">
                <a:avLst/>
              </a:prstGeom>
              <a:noFill/>
              <a:ln>
                <a:noFill/>
              </a:ln>
            </p:spPr>
          </p:pic>
          <p:pic>
            <p:nvPicPr>
              <p:cNvPr id="158" name="Google Shape;158;p7"/>
              <p:cNvPicPr preferRelativeResize="0"/>
              <p:nvPr/>
            </p:nvPicPr>
            <p:blipFill rotWithShape="1">
              <a:blip r:embed="rId6">
                <a:alphaModFix/>
              </a:blip>
              <a:srcRect/>
              <a:stretch/>
            </p:blipFill>
            <p:spPr>
              <a:xfrm>
                <a:off x="-2029004" y="4832988"/>
                <a:ext cx="1361564" cy="1281705"/>
              </a:xfrm>
              <a:prstGeom prst="rect">
                <a:avLst/>
              </a:prstGeom>
              <a:noFill/>
              <a:ln>
                <a:noFill/>
              </a:ln>
            </p:spPr>
          </p:pic>
        </p:grpSp>
      </p:grpSp>
      <p:sp>
        <p:nvSpPr>
          <p:cNvPr id="159" name="Google Shape;159;p7"/>
          <p:cNvSpPr txBox="1"/>
          <p:nvPr/>
        </p:nvSpPr>
        <p:spPr>
          <a:xfrm>
            <a:off x="2497987" y="233494"/>
            <a:ext cx="6807069" cy="470770"/>
          </a:xfrm>
          <a:prstGeom prst="rect">
            <a:avLst/>
          </a:prstGeom>
          <a:noFill/>
          <a:ln>
            <a:noFill/>
          </a:ln>
        </p:spPr>
        <p:txBody>
          <a:bodyPr spcFirstLastPara="1" wrap="square" lIns="91425" tIns="45700" rIns="91425" bIns="45700" anchor="t" anchorCtr="0">
            <a:spAutoFit/>
          </a:bodyPr>
          <a:lstStyle/>
          <a:p>
            <a:pPr marL="0" marR="0" lvl="0" indent="0" algn="l" rtl="0">
              <a:lnSpc>
                <a:spcPct val="133333"/>
              </a:lnSpc>
              <a:spcBef>
                <a:spcPts val="0"/>
              </a:spcBef>
              <a:spcAft>
                <a:spcPts val="0"/>
              </a:spcAft>
              <a:buClr>
                <a:srgbClr val="000000"/>
              </a:buClr>
              <a:buSzPts val="2400"/>
              <a:buFont typeface="Arial"/>
              <a:buNone/>
            </a:pPr>
            <a:r>
              <a:rPr lang="zh-TW" sz="2400" b="1" i="0" u="none" strike="noStrike" cap="none" dirty="0">
                <a:solidFill>
                  <a:srgbClr val="D90B0B"/>
                </a:solidFill>
                <a:latin typeface="Microsoft JhengHei"/>
                <a:ea typeface="Microsoft JhengHei"/>
                <a:cs typeface="Microsoft JhengHei"/>
                <a:sym typeface="Microsoft JhengHei"/>
              </a:rPr>
              <a:t>問題二：重複性業務多，易感到疲乏</a:t>
            </a:r>
            <a:endParaRPr sz="1400" b="0" i="0" u="none" strike="noStrike" cap="none" dirty="0">
              <a:solidFill>
                <a:srgbClr val="000000"/>
              </a:solidFill>
              <a:latin typeface="Arial"/>
              <a:ea typeface="Arial"/>
              <a:cs typeface="Arial"/>
              <a:sym typeface="Arial"/>
            </a:endParaRPr>
          </a:p>
        </p:txBody>
      </p:sp>
      <p:sp>
        <p:nvSpPr>
          <p:cNvPr id="160" name="Google Shape;160;p7"/>
          <p:cNvSpPr/>
          <p:nvPr/>
        </p:nvSpPr>
        <p:spPr>
          <a:xfrm>
            <a:off x="279647" y="6485210"/>
            <a:ext cx="8254753" cy="45719"/>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7"/>
          <p:cNvSpPr txBox="1"/>
          <p:nvPr/>
        </p:nvSpPr>
        <p:spPr>
          <a:xfrm>
            <a:off x="7086600" y="6492875"/>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altLang="zh-TW" sz="2000" b="1" i="0" u="none" strike="noStrike" cap="none">
                <a:solidFill>
                  <a:srgbClr val="FF4F4F"/>
                </a:solidFill>
                <a:latin typeface="Microsoft JhengHei"/>
                <a:ea typeface="Microsoft JhengHei"/>
                <a:cs typeface="Microsoft JhengHei"/>
                <a:sym typeface="Microsoft JhengHei"/>
              </a:rPr>
              <a:t>5</a:t>
            </a:fld>
            <a:endParaRPr sz="2000" b="1" i="0" u="none" strike="noStrike" cap="none">
              <a:solidFill>
                <a:srgbClr val="FF4F4F"/>
              </a:solidFill>
              <a:latin typeface="Microsoft JhengHei"/>
              <a:ea typeface="Microsoft JhengHei"/>
              <a:cs typeface="Microsoft JhengHei"/>
              <a:sym typeface="Microsoft JhengHei"/>
            </a:endParaRPr>
          </a:p>
        </p:txBody>
      </p:sp>
      <p:grpSp>
        <p:nvGrpSpPr>
          <p:cNvPr id="162" name="Google Shape;162;p7"/>
          <p:cNvGrpSpPr/>
          <p:nvPr/>
        </p:nvGrpSpPr>
        <p:grpSpPr>
          <a:xfrm>
            <a:off x="279647" y="1554979"/>
            <a:ext cx="8439732" cy="2188571"/>
            <a:chOff x="279647" y="1554979"/>
            <a:chExt cx="8439732" cy="2188571"/>
          </a:xfrm>
        </p:grpSpPr>
        <p:grpSp>
          <p:nvGrpSpPr>
            <p:cNvPr id="163" name="Google Shape;163;p7"/>
            <p:cNvGrpSpPr/>
            <p:nvPr/>
          </p:nvGrpSpPr>
          <p:grpSpPr>
            <a:xfrm>
              <a:off x="279647" y="3051761"/>
              <a:ext cx="8439732" cy="691789"/>
              <a:chOff x="279647" y="2987118"/>
              <a:chExt cx="8439732" cy="691789"/>
            </a:xfrm>
          </p:grpSpPr>
          <p:sp>
            <p:nvSpPr>
              <p:cNvPr id="164" name="Google Shape;164;p7"/>
              <p:cNvSpPr/>
              <p:nvPr/>
            </p:nvSpPr>
            <p:spPr>
              <a:xfrm>
                <a:off x="279647" y="3633188"/>
                <a:ext cx="8254753" cy="45719"/>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7"/>
              <p:cNvSpPr txBox="1"/>
              <p:nvPr/>
            </p:nvSpPr>
            <p:spPr>
              <a:xfrm>
                <a:off x="465181" y="3047052"/>
                <a:ext cx="2076175"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chemeClr val="dk1"/>
                    </a:solidFill>
                    <a:latin typeface="Microsoft JhengHei"/>
                    <a:ea typeface="Microsoft JhengHei"/>
                    <a:cs typeface="Microsoft JhengHei"/>
                    <a:sym typeface="Microsoft JhengHei"/>
                  </a:rPr>
                  <a:t>行政人員需手動撰寫整篇公文。</a:t>
                </a:r>
                <a:endParaRPr sz="1400" b="0" i="0" u="none" strike="noStrike" cap="none">
                  <a:solidFill>
                    <a:srgbClr val="000000"/>
                  </a:solidFill>
                  <a:latin typeface="Arial"/>
                  <a:ea typeface="Arial"/>
                  <a:cs typeface="Arial"/>
                  <a:sym typeface="Arial"/>
                </a:endParaRPr>
              </a:p>
            </p:txBody>
          </p:sp>
          <p:sp>
            <p:nvSpPr>
              <p:cNvPr id="166" name="Google Shape;166;p7"/>
              <p:cNvSpPr txBox="1"/>
              <p:nvPr/>
            </p:nvSpPr>
            <p:spPr>
              <a:xfrm>
                <a:off x="6180365" y="2987118"/>
                <a:ext cx="253901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chemeClr val="dk1"/>
                    </a:solidFill>
                    <a:latin typeface="Microsoft JhengHei"/>
                    <a:ea typeface="Microsoft JhengHei"/>
                    <a:cs typeface="Microsoft JhengHei"/>
                    <a:sym typeface="Microsoft JhengHei"/>
                  </a:rPr>
                  <a:t>公文重複性高，不斷重複輸入也易使人疲乏。</a:t>
                </a:r>
                <a:endParaRPr sz="1400" b="0" i="0" u="none" strike="noStrike" cap="none">
                  <a:solidFill>
                    <a:srgbClr val="000000"/>
                  </a:solidFill>
                  <a:latin typeface="Arial"/>
                  <a:ea typeface="Arial"/>
                  <a:cs typeface="Arial"/>
                  <a:sym typeface="Arial"/>
                </a:endParaRPr>
              </a:p>
            </p:txBody>
          </p:sp>
        </p:grpSp>
        <p:grpSp>
          <p:nvGrpSpPr>
            <p:cNvPr id="167" name="Google Shape;167;p7"/>
            <p:cNvGrpSpPr/>
            <p:nvPr/>
          </p:nvGrpSpPr>
          <p:grpSpPr>
            <a:xfrm>
              <a:off x="595424" y="1554979"/>
              <a:ext cx="2106752" cy="1454734"/>
              <a:chOff x="-2029004" y="4834935"/>
              <a:chExt cx="2709165" cy="1792061"/>
            </a:xfrm>
          </p:grpSpPr>
          <p:pic>
            <p:nvPicPr>
              <p:cNvPr id="168" name="Google Shape;168;p7"/>
              <p:cNvPicPr preferRelativeResize="0"/>
              <p:nvPr/>
            </p:nvPicPr>
            <p:blipFill rotWithShape="1">
              <a:blip r:embed="rId7">
                <a:alphaModFix/>
              </a:blip>
              <a:srcRect/>
              <a:stretch/>
            </p:blipFill>
            <p:spPr>
              <a:xfrm>
                <a:off x="-572248" y="5427239"/>
                <a:ext cx="1252409" cy="1199757"/>
              </a:xfrm>
              <a:prstGeom prst="rect">
                <a:avLst/>
              </a:prstGeom>
              <a:noFill/>
              <a:ln>
                <a:noFill/>
              </a:ln>
            </p:spPr>
          </p:pic>
          <p:pic>
            <p:nvPicPr>
              <p:cNvPr id="169" name="Google Shape;169;p7"/>
              <p:cNvPicPr preferRelativeResize="0"/>
              <p:nvPr/>
            </p:nvPicPr>
            <p:blipFill rotWithShape="1">
              <a:blip r:embed="rId8">
                <a:alphaModFix/>
              </a:blip>
              <a:srcRect/>
              <a:stretch/>
            </p:blipFill>
            <p:spPr>
              <a:xfrm>
                <a:off x="-2029004" y="4834935"/>
                <a:ext cx="1361564" cy="1277812"/>
              </a:xfrm>
              <a:prstGeom prst="rect">
                <a:avLst/>
              </a:prstGeom>
              <a:noFill/>
              <a:ln>
                <a:noFill/>
              </a:ln>
            </p:spPr>
          </p:pic>
        </p:grpSp>
        <p:sp>
          <p:nvSpPr>
            <p:cNvPr id="170" name="Google Shape;170;p7"/>
            <p:cNvSpPr txBox="1"/>
            <p:nvPr/>
          </p:nvSpPr>
          <p:spPr>
            <a:xfrm>
              <a:off x="3302493" y="3177975"/>
              <a:ext cx="2539014"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chemeClr val="dk1"/>
                  </a:solidFill>
                  <a:latin typeface="Microsoft JhengHei"/>
                  <a:ea typeface="Microsoft JhengHei"/>
                  <a:cs typeface="Microsoft JhengHei"/>
                  <a:sym typeface="Microsoft JhengHei"/>
                </a:rPr>
                <a:t>重複手動撰寫浪費時間。</a:t>
              </a:r>
              <a:endParaRPr sz="1600" b="1" i="0" u="none" strike="noStrike" cap="none">
                <a:solidFill>
                  <a:schemeClr val="dk1"/>
                </a:solidFill>
                <a:latin typeface="Microsoft JhengHei"/>
                <a:ea typeface="Microsoft JhengHei"/>
                <a:cs typeface="Microsoft JhengHei"/>
                <a:sym typeface="Microsoft JhengHei"/>
              </a:endParaRPr>
            </a:p>
          </p:txBody>
        </p:sp>
        <p:pic>
          <p:nvPicPr>
            <p:cNvPr id="171" name="Google Shape;171;p7"/>
            <p:cNvPicPr preferRelativeResize="0"/>
            <p:nvPr/>
          </p:nvPicPr>
          <p:blipFill rotWithShape="1">
            <a:blip r:embed="rId9">
              <a:alphaModFix/>
            </a:blip>
            <a:srcRect/>
            <a:stretch/>
          </p:blipFill>
          <p:spPr>
            <a:xfrm>
              <a:off x="6807297" y="1593526"/>
              <a:ext cx="1678970" cy="1450020"/>
            </a:xfrm>
            <a:prstGeom prst="rect">
              <a:avLst/>
            </a:prstGeom>
            <a:noFill/>
            <a:ln>
              <a:noFill/>
            </a:ln>
          </p:spPr>
        </p:pic>
        <p:pic>
          <p:nvPicPr>
            <p:cNvPr id="172" name="Google Shape;172;p7"/>
            <p:cNvPicPr preferRelativeResize="0"/>
            <p:nvPr/>
          </p:nvPicPr>
          <p:blipFill rotWithShape="1">
            <a:blip r:embed="rId10">
              <a:alphaModFix/>
            </a:blip>
            <a:srcRect/>
            <a:stretch/>
          </p:blipFill>
          <p:spPr>
            <a:xfrm>
              <a:off x="3897000" y="1616141"/>
              <a:ext cx="1350000" cy="1350000"/>
            </a:xfrm>
            <a:prstGeom prst="rect">
              <a:avLst/>
            </a:prstGeom>
            <a:noFill/>
            <a:ln>
              <a:noFill/>
            </a:ln>
          </p:spPr>
        </p:pic>
        <p:cxnSp>
          <p:nvCxnSpPr>
            <p:cNvPr id="173" name="Google Shape;173;p7"/>
            <p:cNvCxnSpPr/>
            <p:nvPr/>
          </p:nvCxnSpPr>
          <p:spPr>
            <a:xfrm>
              <a:off x="2808383" y="2440751"/>
              <a:ext cx="792317" cy="0"/>
            </a:xfrm>
            <a:prstGeom prst="straightConnector1">
              <a:avLst/>
            </a:prstGeom>
            <a:noFill/>
            <a:ln w="76200" cap="flat" cmpd="sng">
              <a:solidFill>
                <a:srgbClr val="026850"/>
              </a:solidFill>
              <a:prstDash val="solid"/>
              <a:miter lim="800000"/>
              <a:headEnd type="none" w="sm" len="sm"/>
              <a:tailEnd type="triangle" w="med" len="med"/>
            </a:ln>
          </p:spPr>
        </p:cxnSp>
        <p:cxnSp>
          <p:nvCxnSpPr>
            <p:cNvPr id="174" name="Google Shape;174;p7"/>
            <p:cNvCxnSpPr/>
            <p:nvPr/>
          </p:nvCxnSpPr>
          <p:spPr>
            <a:xfrm>
              <a:off x="5778848" y="2442764"/>
              <a:ext cx="792317" cy="0"/>
            </a:xfrm>
            <a:prstGeom prst="straightConnector1">
              <a:avLst/>
            </a:prstGeom>
            <a:noFill/>
            <a:ln w="76200" cap="flat" cmpd="sng">
              <a:solidFill>
                <a:srgbClr val="026850"/>
              </a:solidFill>
              <a:prstDash val="solid"/>
              <a:miter lim="800000"/>
              <a:headEnd type="none" w="sm" len="sm"/>
              <a:tailEnd type="triangle" w="med" len="med"/>
            </a:ln>
          </p:spPr>
        </p:cxnSp>
      </p:grpSp>
      <p:pic>
        <p:nvPicPr>
          <p:cNvPr id="175" name="Google Shape;175;p7"/>
          <p:cNvPicPr preferRelativeResize="0"/>
          <p:nvPr/>
        </p:nvPicPr>
        <p:blipFill rotWithShape="1">
          <a:blip r:embed="rId6">
            <a:alphaModFix/>
          </a:blip>
          <a:srcRect l="62740" t="32549" r="22865" b="59074"/>
          <a:stretch/>
        </p:blipFill>
        <p:spPr>
          <a:xfrm rot="10637224">
            <a:off x="1089987" y="4670544"/>
            <a:ext cx="152400" cy="87158"/>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8"/>
          <p:cNvSpPr/>
          <p:nvPr/>
        </p:nvSpPr>
        <p:spPr>
          <a:xfrm>
            <a:off x="2006354" y="107057"/>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1" name="Google Shape;181;p8"/>
          <p:cNvSpPr/>
          <p:nvPr/>
        </p:nvSpPr>
        <p:spPr>
          <a:xfrm>
            <a:off x="2284522" y="107057"/>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 name="Google Shape;182;p8"/>
          <p:cNvSpPr txBox="1"/>
          <p:nvPr/>
        </p:nvSpPr>
        <p:spPr>
          <a:xfrm>
            <a:off x="125737" y="204677"/>
            <a:ext cx="189914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altLang="en-US" sz="3200" b="1" dirty="0">
                <a:solidFill>
                  <a:srgbClr val="0286E7"/>
                </a:solidFill>
                <a:latin typeface="Microsoft JhengHei"/>
                <a:ea typeface="Microsoft JhengHei"/>
                <a:cs typeface="Microsoft JhengHei"/>
                <a:sym typeface="Microsoft JhengHei"/>
              </a:rPr>
              <a:t>畫面</a:t>
            </a:r>
            <a:r>
              <a:rPr lang="zh-TW" sz="3200" b="1" i="0" u="none" strike="noStrike" cap="none" dirty="0">
                <a:solidFill>
                  <a:srgbClr val="0286E7"/>
                </a:solidFill>
                <a:latin typeface="Microsoft JhengHei"/>
                <a:ea typeface="Microsoft JhengHei"/>
                <a:cs typeface="Microsoft JhengHei"/>
                <a:sym typeface="Microsoft JhengHei"/>
              </a:rPr>
              <a:t>展示</a:t>
            </a:r>
            <a:endParaRPr sz="1400" b="0" i="0" u="none" strike="noStrike" cap="none" dirty="0">
              <a:solidFill>
                <a:srgbClr val="000000"/>
              </a:solidFill>
              <a:latin typeface="Arial"/>
              <a:ea typeface="Arial"/>
              <a:cs typeface="Arial"/>
              <a:sym typeface="Arial"/>
            </a:endParaRPr>
          </a:p>
        </p:txBody>
      </p:sp>
      <p:sp>
        <p:nvSpPr>
          <p:cNvPr id="183" name="Google Shape;183;p8"/>
          <p:cNvSpPr txBox="1"/>
          <p:nvPr/>
        </p:nvSpPr>
        <p:spPr>
          <a:xfrm>
            <a:off x="2415970" y="116229"/>
            <a:ext cx="672803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dirty="0">
                <a:solidFill>
                  <a:srgbClr val="D90B0B"/>
                </a:solidFill>
                <a:latin typeface="Microsoft JhengHei"/>
                <a:ea typeface="Microsoft JhengHei"/>
                <a:cs typeface="Microsoft JhengHei"/>
                <a:sym typeface="Microsoft JhengHei"/>
              </a:rPr>
              <a:t>GUI介紹  &amp; 使用步驟</a:t>
            </a:r>
            <a:endParaRPr lang="en-US" altLang="zh-TW" sz="2400" b="1" i="0" u="none" strike="noStrike" cap="none" dirty="0">
              <a:solidFill>
                <a:srgbClr val="D90B0B"/>
              </a:solidFill>
              <a:latin typeface="Microsoft JhengHei"/>
              <a:ea typeface="Microsoft JhengHei"/>
              <a:cs typeface="Microsoft JhengHei"/>
              <a:sym typeface="Microsoft JhengHei"/>
            </a:endParaRPr>
          </a:p>
          <a:p>
            <a:pPr lvl="0">
              <a:buSzPts val="2400"/>
            </a:pPr>
            <a:r>
              <a:rPr lang="zh-TW" altLang="en-US" sz="1600" b="1" dirty="0">
                <a:solidFill>
                  <a:schemeClr val="tx1"/>
                </a:solidFill>
                <a:latin typeface="Microsoft JhengHei"/>
                <a:ea typeface="Microsoft JhengHei"/>
              </a:rPr>
              <a:t>使用</a:t>
            </a:r>
            <a:r>
              <a:rPr lang="en" altLang="zh-TW" sz="1600" b="1" dirty="0">
                <a:solidFill>
                  <a:schemeClr val="tx1"/>
                </a:solidFill>
                <a:latin typeface="Microsoft JhengHei"/>
                <a:ea typeface="Microsoft JhengHei"/>
              </a:rPr>
              <a:t>C#</a:t>
            </a:r>
            <a:r>
              <a:rPr lang="zh-TW" altLang="en-US" sz="1600" b="1" dirty="0">
                <a:solidFill>
                  <a:schemeClr val="tx1"/>
                </a:solidFill>
                <a:latin typeface="Microsoft JhengHei"/>
                <a:ea typeface="Microsoft JhengHei"/>
              </a:rPr>
              <a:t>設計整個</a:t>
            </a:r>
            <a:r>
              <a:rPr lang="en" altLang="zh-TW" sz="1600" b="1" dirty="0">
                <a:solidFill>
                  <a:schemeClr val="tx1"/>
                </a:solidFill>
                <a:latin typeface="Microsoft JhengHei"/>
                <a:ea typeface="Microsoft JhengHei"/>
              </a:rPr>
              <a:t>UI</a:t>
            </a:r>
            <a:r>
              <a:rPr lang="zh-TW" altLang="en" sz="1600" b="1" dirty="0">
                <a:solidFill>
                  <a:schemeClr val="tx1"/>
                </a:solidFill>
                <a:latin typeface="Microsoft JhengHei"/>
                <a:ea typeface="Microsoft JhengHei"/>
              </a:rPr>
              <a:t>，</a:t>
            </a:r>
            <a:r>
              <a:rPr lang="zh-TW" altLang="en-US" sz="1600" b="1" dirty="0">
                <a:solidFill>
                  <a:schemeClr val="tx1"/>
                </a:solidFill>
                <a:latin typeface="Microsoft JhengHei"/>
                <a:ea typeface="Microsoft JhengHei"/>
              </a:rPr>
              <a:t>後端處理的部分則是用</a:t>
            </a:r>
            <a:r>
              <a:rPr lang="en" altLang="zh-TW" sz="1600" b="1" dirty="0">
                <a:solidFill>
                  <a:schemeClr val="tx1"/>
                </a:solidFill>
                <a:latin typeface="Microsoft JhengHei"/>
                <a:ea typeface="Microsoft JhengHei"/>
              </a:rPr>
              <a:t>Python</a:t>
            </a:r>
            <a:r>
              <a:rPr lang="zh-TW" altLang="en-US" sz="1600" b="1" dirty="0">
                <a:solidFill>
                  <a:schemeClr val="tx1"/>
                </a:solidFill>
                <a:latin typeface="Microsoft JhengHei"/>
                <a:ea typeface="Microsoft JhengHei"/>
              </a:rPr>
              <a:t>來處理，三步驟使用</a:t>
            </a:r>
            <a:endParaRPr sz="1600" b="1" dirty="0">
              <a:solidFill>
                <a:schemeClr val="tx1"/>
              </a:solidFill>
              <a:latin typeface="Microsoft JhengHei"/>
              <a:ea typeface="Microsoft JhengHei"/>
            </a:endParaRPr>
          </a:p>
        </p:txBody>
      </p:sp>
      <p:sp>
        <p:nvSpPr>
          <p:cNvPr id="184" name="Google Shape;184;p8"/>
          <p:cNvSpPr txBox="1"/>
          <p:nvPr/>
        </p:nvSpPr>
        <p:spPr>
          <a:xfrm>
            <a:off x="7086600" y="6492875"/>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altLang="zh-TW" sz="2000" b="1" i="0" u="none" strike="noStrike" cap="none">
                <a:solidFill>
                  <a:srgbClr val="FF4F4F"/>
                </a:solidFill>
                <a:latin typeface="Microsoft JhengHei"/>
                <a:ea typeface="Microsoft JhengHei"/>
                <a:cs typeface="Microsoft JhengHei"/>
                <a:sym typeface="Microsoft JhengHei"/>
              </a:rPr>
              <a:t>6</a:t>
            </a:fld>
            <a:endParaRPr sz="2000" b="1" i="0" u="none" strike="noStrike" cap="none">
              <a:solidFill>
                <a:srgbClr val="FF4F4F"/>
              </a:solidFill>
              <a:latin typeface="Microsoft JhengHei"/>
              <a:ea typeface="Microsoft JhengHei"/>
              <a:cs typeface="Microsoft JhengHei"/>
              <a:sym typeface="Microsoft JhengHei"/>
            </a:endParaRPr>
          </a:p>
        </p:txBody>
      </p:sp>
      <p:grpSp>
        <p:nvGrpSpPr>
          <p:cNvPr id="185" name="Google Shape;185;p8"/>
          <p:cNvGrpSpPr/>
          <p:nvPr/>
        </p:nvGrpSpPr>
        <p:grpSpPr>
          <a:xfrm>
            <a:off x="2851258" y="5770109"/>
            <a:ext cx="297347" cy="323319"/>
            <a:chOff x="0" y="0"/>
            <a:chExt cx="631825" cy="636588"/>
          </a:xfrm>
        </p:grpSpPr>
        <p:sp>
          <p:nvSpPr>
            <p:cNvPr id="186" name="Google Shape;186;p8"/>
            <p:cNvSpPr/>
            <p:nvPr/>
          </p:nvSpPr>
          <p:spPr>
            <a:xfrm>
              <a:off x="0" y="0"/>
              <a:ext cx="631825" cy="636588"/>
            </a:xfrm>
            <a:prstGeom prst="ellipse">
              <a:avLst/>
            </a:prstGeom>
            <a:solidFill>
              <a:srgbClr val="00B05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187" name="Google Shape;187;p8"/>
            <p:cNvSpPr/>
            <p:nvPr/>
          </p:nvSpPr>
          <p:spPr>
            <a:xfrm>
              <a:off x="336550" y="142875"/>
              <a:ext cx="206375" cy="342900"/>
            </a:xfrm>
            <a:custGeom>
              <a:avLst/>
              <a:gdLst/>
              <a:ahLst/>
              <a:cxnLst/>
              <a:rect l="l" t="t" r="r" b="b"/>
              <a:pathLst>
                <a:path w="252" h="418" extrusionOk="0">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8" name="Google Shape;188;p8"/>
            <p:cNvSpPr/>
            <p:nvPr/>
          </p:nvSpPr>
          <p:spPr>
            <a:xfrm>
              <a:off x="141287" y="142875"/>
              <a:ext cx="206375" cy="342900"/>
            </a:xfrm>
            <a:custGeom>
              <a:avLst/>
              <a:gdLst/>
              <a:ahLst/>
              <a:cxnLst/>
              <a:rect l="l" t="t" r="r" b="b"/>
              <a:pathLst>
                <a:path w="252" h="418" extrusionOk="0">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grpSp>
        <p:nvGrpSpPr>
          <p:cNvPr id="189" name="Google Shape;189;p8"/>
          <p:cNvGrpSpPr/>
          <p:nvPr/>
        </p:nvGrpSpPr>
        <p:grpSpPr>
          <a:xfrm>
            <a:off x="104540" y="5547209"/>
            <a:ext cx="2887799" cy="766089"/>
            <a:chOff x="1576409" y="4339774"/>
            <a:chExt cx="3267126" cy="874247"/>
          </a:xfrm>
        </p:grpSpPr>
        <p:sp>
          <p:nvSpPr>
            <p:cNvPr id="190" name="Google Shape;190;p8"/>
            <p:cNvSpPr/>
            <p:nvPr/>
          </p:nvSpPr>
          <p:spPr>
            <a:xfrm>
              <a:off x="1576409" y="4339774"/>
              <a:ext cx="2996038" cy="874247"/>
            </a:xfrm>
            <a:custGeom>
              <a:avLst/>
              <a:gdLst/>
              <a:ahLst/>
              <a:cxnLst/>
              <a:rect l="l" t="t" r="r" b="b"/>
              <a:pathLst>
                <a:path w="3149" h="5005" extrusionOk="0">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8BC167"/>
            </a:solidFill>
            <a:ln w="9525" cap="flat" cmpd="sng">
              <a:solidFill>
                <a:srgbClr val="D9D9D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1" name="Google Shape;191;p8"/>
            <p:cNvSpPr/>
            <p:nvPr/>
          </p:nvSpPr>
          <p:spPr>
            <a:xfrm>
              <a:off x="1720311" y="4489545"/>
              <a:ext cx="568879" cy="574704"/>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192" name="Google Shape;192;p8"/>
            <p:cNvSpPr txBox="1"/>
            <p:nvPr/>
          </p:nvSpPr>
          <p:spPr>
            <a:xfrm>
              <a:off x="1775439" y="4611927"/>
              <a:ext cx="502061" cy="3511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1400" b="1" i="0" u="none" strike="noStrike" cap="none">
                  <a:solidFill>
                    <a:schemeClr val="dk1"/>
                  </a:solidFill>
                  <a:latin typeface="Microsoft Yahei"/>
                  <a:ea typeface="Microsoft Yahei"/>
                  <a:cs typeface="Microsoft Yahei"/>
                  <a:sym typeface="Microsoft Yahei"/>
                </a:rPr>
                <a:t>01</a:t>
              </a:r>
              <a:endParaRPr sz="1400" b="1" i="0" u="none" strike="noStrike" cap="none">
                <a:solidFill>
                  <a:schemeClr val="dk1"/>
                </a:solidFill>
                <a:latin typeface="Microsoft Yahei"/>
                <a:ea typeface="Microsoft Yahei"/>
                <a:cs typeface="Microsoft Yahei"/>
                <a:sym typeface="Microsoft Yahei"/>
              </a:endParaRPr>
            </a:p>
          </p:txBody>
        </p:sp>
        <p:sp>
          <p:nvSpPr>
            <p:cNvPr id="193" name="Google Shape;193;p8"/>
            <p:cNvSpPr/>
            <p:nvPr/>
          </p:nvSpPr>
          <p:spPr>
            <a:xfrm>
              <a:off x="2290795" y="4592444"/>
              <a:ext cx="2552740" cy="33855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zh-TW" sz="1600" b="1" i="0" u="none" strike="noStrike" cap="none" dirty="0">
                  <a:solidFill>
                    <a:schemeClr val="lt1"/>
                  </a:solidFill>
                  <a:latin typeface="Microsoft JhengHei"/>
                  <a:ea typeface="Microsoft JhengHei"/>
                  <a:cs typeface="Microsoft JhengHei"/>
                  <a:sym typeface="Microsoft JhengHei"/>
                </a:rPr>
                <a:t>輸入患者症狀關鍵字</a:t>
              </a:r>
              <a:endParaRPr sz="1600" b="1" i="0" u="none" strike="noStrike" cap="none" dirty="0">
                <a:solidFill>
                  <a:schemeClr val="lt1"/>
                </a:solidFill>
                <a:latin typeface="Microsoft JhengHei"/>
                <a:ea typeface="Microsoft JhengHei"/>
                <a:cs typeface="Microsoft JhengHei"/>
                <a:sym typeface="Microsoft JhengHei"/>
              </a:endParaRPr>
            </a:p>
          </p:txBody>
        </p:sp>
      </p:grpSp>
      <p:pic>
        <p:nvPicPr>
          <p:cNvPr id="194" name="Google Shape;194;p8"/>
          <p:cNvPicPr preferRelativeResize="0"/>
          <p:nvPr/>
        </p:nvPicPr>
        <p:blipFill rotWithShape="1">
          <a:blip r:embed="rId3"/>
          <a:srcRect l="659" r="762" b="1261"/>
          <a:stretch/>
        </p:blipFill>
        <p:spPr>
          <a:xfrm>
            <a:off x="772586" y="887032"/>
            <a:ext cx="7546810" cy="4302434"/>
          </a:xfrm>
          <a:prstGeom prst="rect">
            <a:avLst/>
          </a:prstGeom>
          <a:noFill/>
          <a:ln>
            <a:noFill/>
          </a:ln>
          <a:effectLst/>
        </p:spPr>
      </p:pic>
      <p:grpSp>
        <p:nvGrpSpPr>
          <p:cNvPr id="195" name="Google Shape;195;p8"/>
          <p:cNvGrpSpPr/>
          <p:nvPr/>
        </p:nvGrpSpPr>
        <p:grpSpPr>
          <a:xfrm>
            <a:off x="3205202" y="5547209"/>
            <a:ext cx="2887799" cy="766089"/>
            <a:chOff x="1576409" y="4339774"/>
            <a:chExt cx="3267126" cy="874247"/>
          </a:xfrm>
        </p:grpSpPr>
        <p:sp>
          <p:nvSpPr>
            <p:cNvPr id="196" name="Google Shape;196;p8"/>
            <p:cNvSpPr/>
            <p:nvPr/>
          </p:nvSpPr>
          <p:spPr>
            <a:xfrm>
              <a:off x="1576409" y="4339774"/>
              <a:ext cx="2996038" cy="874247"/>
            </a:xfrm>
            <a:custGeom>
              <a:avLst/>
              <a:gdLst/>
              <a:ahLst/>
              <a:cxnLst/>
              <a:rect l="l" t="t" r="r" b="b"/>
              <a:pathLst>
                <a:path w="3149" h="5005" extrusionOk="0">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548135"/>
            </a:solidFill>
            <a:ln w="9525" cap="flat" cmpd="sng">
              <a:solidFill>
                <a:srgbClr val="D9D9D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7" name="Google Shape;197;p8"/>
            <p:cNvSpPr/>
            <p:nvPr/>
          </p:nvSpPr>
          <p:spPr>
            <a:xfrm>
              <a:off x="1720311" y="4489545"/>
              <a:ext cx="568879" cy="574704"/>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198" name="Google Shape;198;p8"/>
            <p:cNvSpPr txBox="1"/>
            <p:nvPr/>
          </p:nvSpPr>
          <p:spPr>
            <a:xfrm>
              <a:off x="1761071" y="4611927"/>
              <a:ext cx="502061" cy="3511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1400" b="1" i="0" u="none" strike="noStrike" cap="none">
                  <a:solidFill>
                    <a:schemeClr val="dk1"/>
                  </a:solidFill>
                  <a:latin typeface="Microsoft Yahei"/>
                  <a:ea typeface="Microsoft Yahei"/>
                  <a:cs typeface="Microsoft Yahei"/>
                  <a:sym typeface="Microsoft Yahei"/>
                </a:rPr>
                <a:t>02</a:t>
              </a:r>
              <a:endParaRPr sz="1400" b="1" i="0" u="none" strike="noStrike" cap="none">
                <a:solidFill>
                  <a:schemeClr val="dk1"/>
                </a:solidFill>
                <a:latin typeface="Microsoft Yahei"/>
                <a:ea typeface="Microsoft Yahei"/>
                <a:cs typeface="Microsoft Yahei"/>
                <a:sym typeface="Microsoft Yahei"/>
              </a:endParaRPr>
            </a:p>
          </p:txBody>
        </p:sp>
        <p:sp>
          <p:nvSpPr>
            <p:cNvPr id="199" name="Google Shape;199;p8"/>
            <p:cNvSpPr/>
            <p:nvPr/>
          </p:nvSpPr>
          <p:spPr>
            <a:xfrm>
              <a:off x="2290795" y="4592444"/>
              <a:ext cx="2552740" cy="33855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Microsoft JhengHei"/>
                <a:ea typeface="Microsoft JhengHei"/>
                <a:cs typeface="Microsoft JhengHei"/>
                <a:sym typeface="Microsoft JhengHei"/>
              </a:endParaRPr>
            </a:p>
          </p:txBody>
        </p:sp>
      </p:grpSp>
      <p:sp>
        <p:nvSpPr>
          <p:cNvPr id="200" name="Google Shape;200;p8"/>
          <p:cNvSpPr/>
          <p:nvPr/>
        </p:nvSpPr>
        <p:spPr>
          <a:xfrm>
            <a:off x="3850862" y="5634472"/>
            <a:ext cx="1938221" cy="58477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zh-TW" sz="1600" b="1" i="0" u="none" strike="noStrike" cap="none" dirty="0">
                <a:solidFill>
                  <a:schemeClr val="lt1"/>
                </a:solidFill>
                <a:latin typeface="Microsoft JhengHei"/>
                <a:ea typeface="Microsoft JhengHei"/>
                <a:cs typeface="Microsoft JhengHei"/>
                <a:sym typeface="Microsoft JhengHei"/>
              </a:rPr>
              <a:t>AI透過關鍵字自動產生文句</a:t>
            </a:r>
            <a:endParaRPr sz="1600" b="1" i="0" u="none" strike="noStrike" cap="none" dirty="0">
              <a:solidFill>
                <a:schemeClr val="lt1"/>
              </a:solidFill>
              <a:latin typeface="Microsoft JhengHei"/>
              <a:ea typeface="Microsoft JhengHei"/>
              <a:cs typeface="Microsoft JhengHei"/>
              <a:sym typeface="Microsoft JhengHei"/>
            </a:endParaRPr>
          </a:p>
        </p:txBody>
      </p:sp>
      <p:grpSp>
        <p:nvGrpSpPr>
          <p:cNvPr id="201" name="Google Shape;201;p8"/>
          <p:cNvGrpSpPr/>
          <p:nvPr/>
        </p:nvGrpSpPr>
        <p:grpSpPr>
          <a:xfrm>
            <a:off x="6277604" y="5547209"/>
            <a:ext cx="2887799" cy="766089"/>
            <a:chOff x="1576409" y="4339774"/>
            <a:chExt cx="3267126" cy="874247"/>
          </a:xfrm>
        </p:grpSpPr>
        <p:sp>
          <p:nvSpPr>
            <p:cNvPr id="202" name="Google Shape;202;p8"/>
            <p:cNvSpPr/>
            <p:nvPr/>
          </p:nvSpPr>
          <p:spPr>
            <a:xfrm>
              <a:off x="1576409" y="4339774"/>
              <a:ext cx="2996038" cy="874247"/>
            </a:xfrm>
            <a:custGeom>
              <a:avLst/>
              <a:gdLst/>
              <a:ahLst/>
              <a:cxnLst/>
              <a:rect l="l" t="t" r="r" b="b"/>
              <a:pathLst>
                <a:path w="3149" h="5005" extrusionOk="0">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385623"/>
            </a:solidFill>
            <a:ln w="9525" cap="flat" cmpd="sng">
              <a:solidFill>
                <a:srgbClr val="D9D9D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03" name="Google Shape;203;p8"/>
            <p:cNvSpPr/>
            <p:nvPr/>
          </p:nvSpPr>
          <p:spPr>
            <a:xfrm>
              <a:off x="1720311" y="4489545"/>
              <a:ext cx="568879" cy="574704"/>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04" name="Google Shape;204;p8"/>
            <p:cNvSpPr txBox="1"/>
            <p:nvPr/>
          </p:nvSpPr>
          <p:spPr>
            <a:xfrm>
              <a:off x="1775439" y="4611927"/>
              <a:ext cx="568879" cy="3511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1400" b="1" i="0" u="none" strike="noStrike" cap="none">
                  <a:solidFill>
                    <a:schemeClr val="dk1"/>
                  </a:solidFill>
                  <a:latin typeface="Microsoft Yahei"/>
                  <a:ea typeface="Microsoft Yahei"/>
                  <a:cs typeface="Microsoft Yahei"/>
                  <a:sym typeface="Microsoft Yahei"/>
                </a:rPr>
                <a:t>03</a:t>
              </a:r>
              <a:endParaRPr sz="1400" b="1" i="0" u="none" strike="noStrike" cap="none">
                <a:solidFill>
                  <a:schemeClr val="dk1"/>
                </a:solidFill>
                <a:latin typeface="Microsoft Yahei"/>
                <a:ea typeface="Microsoft Yahei"/>
                <a:cs typeface="Microsoft Yahei"/>
                <a:sym typeface="Microsoft Yahei"/>
              </a:endParaRPr>
            </a:p>
          </p:txBody>
        </p:sp>
        <p:sp>
          <p:nvSpPr>
            <p:cNvPr id="205" name="Google Shape;205;p8"/>
            <p:cNvSpPr/>
            <p:nvPr/>
          </p:nvSpPr>
          <p:spPr>
            <a:xfrm>
              <a:off x="2290795" y="4592444"/>
              <a:ext cx="2552740" cy="33855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Microsoft JhengHei"/>
                <a:ea typeface="Microsoft JhengHei"/>
                <a:cs typeface="Microsoft JhengHei"/>
                <a:sym typeface="Microsoft JhengHei"/>
              </a:endParaRPr>
            </a:p>
          </p:txBody>
        </p:sp>
      </p:grpSp>
      <p:sp>
        <p:nvSpPr>
          <p:cNvPr id="206" name="Google Shape;206;p8"/>
          <p:cNvSpPr/>
          <p:nvPr/>
        </p:nvSpPr>
        <p:spPr>
          <a:xfrm>
            <a:off x="6875637" y="5624567"/>
            <a:ext cx="1957800" cy="58477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zh-TW" sz="1600" b="1" i="0" u="none" strike="noStrike" cap="none" dirty="0">
                <a:solidFill>
                  <a:schemeClr val="lt1"/>
                </a:solidFill>
                <a:latin typeface="Microsoft JhengHei"/>
                <a:ea typeface="Microsoft JhengHei"/>
                <a:cs typeface="Microsoft JhengHei"/>
                <a:sym typeface="Microsoft JhengHei"/>
              </a:rPr>
              <a:t>修改後即可將護理紀錄匯出至excel檔</a:t>
            </a:r>
            <a:endParaRPr sz="1600" b="1" i="0" u="none" strike="noStrike" cap="none" dirty="0">
              <a:solidFill>
                <a:schemeClr val="lt1"/>
              </a:solidFill>
              <a:latin typeface="Microsoft JhengHei"/>
              <a:ea typeface="Microsoft JhengHei"/>
              <a:cs typeface="Microsoft JhengHei"/>
              <a:sym typeface="Microsoft JhengHei"/>
            </a:endParaRPr>
          </a:p>
        </p:txBody>
      </p:sp>
      <p:grpSp>
        <p:nvGrpSpPr>
          <p:cNvPr id="207" name="Google Shape;207;p8"/>
          <p:cNvGrpSpPr/>
          <p:nvPr/>
        </p:nvGrpSpPr>
        <p:grpSpPr>
          <a:xfrm>
            <a:off x="5916364" y="5762654"/>
            <a:ext cx="297347" cy="323319"/>
            <a:chOff x="0" y="0"/>
            <a:chExt cx="631825" cy="636588"/>
          </a:xfrm>
        </p:grpSpPr>
        <p:sp>
          <p:nvSpPr>
            <p:cNvPr id="208" name="Google Shape;208;p8"/>
            <p:cNvSpPr/>
            <p:nvPr/>
          </p:nvSpPr>
          <p:spPr>
            <a:xfrm>
              <a:off x="0" y="0"/>
              <a:ext cx="631825" cy="636588"/>
            </a:xfrm>
            <a:prstGeom prst="ellipse">
              <a:avLst/>
            </a:prstGeom>
            <a:solidFill>
              <a:srgbClr val="00B05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09" name="Google Shape;209;p8"/>
            <p:cNvSpPr/>
            <p:nvPr/>
          </p:nvSpPr>
          <p:spPr>
            <a:xfrm>
              <a:off x="336550" y="142875"/>
              <a:ext cx="206375" cy="342900"/>
            </a:xfrm>
            <a:custGeom>
              <a:avLst/>
              <a:gdLst/>
              <a:ahLst/>
              <a:cxnLst/>
              <a:rect l="l" t="t" r="r" b="b"/>
              <a:pathLst>
                <a:path w="252" h="418" extrusionOk="0">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10" name="Google Shape;210;p8"/>
            <p:cNvSpPr/>
            <p:nvPr/>
          </p:nvSpPr>
          <p:spPr>
            <a:xfrm>
              <a:off x="141287" y="142875"/>
              <a:ext cx="206375" cy="342900"/>
            </a:xfrm>
            <a:custGeom>
              <a:avLst/>
              <a:gdLst/>
              <a:ahLst/>
              <a:cxnLst/>
              <a:rect l="l" t="t" r="r" b="b"/>
              <a:pathLst>
                <a:path w="252" h="418" extrusionOk="0">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pic>
        <p:nvPicPr>
          <p:cNvPr id="1026" name="Picture 2">
            <a:extLst>
              <a:ext uri="{FF2B5EF4-FFF2-40B4-BE49-F238E27FC236}">
                <a16:creationId xmlns:a16="http://schemas.microsoft.com/office/drawing/2014/main" id="{F6CE8EF3-3D2E-2C36-5768-49D2B80AB2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717" y="1989581"/>
            <a:ext cx="3675153" cy="20847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4ACF721-0A6C-25CD-1178-B67DCDC3E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604" y="1005266"/>
            <a:ext cx="7679470" cy="43623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026"/>
                                        </p:tgtEl>
                                      </p:cBhvr>
                                    </p:animEffect>
                                    <p:anim calcmode="lin" valueType="num">
                                      <p:cBhvr>
                                        <p:cTn id="7" dur="1000"/>
                                        <p:tgtEl>
                                          <p:spTgt spid="1026"/>
                                        </p:tgtEl>
                                        <p:attrNameLst>
                                          <p:attrName>ppt_x</p:attrName>
                                        </p:attrNameLst>
                                      </p:cBhvr>
                                      <p:tavLst>
                                        <p:tav tm="0">
                                          <p:val>
                                            <p:strVal val="ppt_x"/>
                                          </p:val>
                                        </p:tav>
                                        <p:tav tm="100000">
                                          <p:val>
                                            <p:strVal val="ppt_x"/>
                                          </p:val>
                                        </p:tav>
                                      </p:tavLst>
                                    </p:anim>
                                    <p:anim calcmode="lin" valueType="num">
                                      <p:cBhvr>
                                        <p:cTn id="8" dur="1000"/>
                                        <p:tgtEl>
                                          <p:spTgt spid="1026"/>
                                        </p:tgtEl>
                                        <p:attrNameLst>
                                          <p:attrName>ppt_y</p:attrName>
                                        </p:attrNameLst>
                                      </p:cBhvr>
                                      <p:tavLst>
                                        <p:tav tm="0">
                                          <p:val>
                                            <p:strVal val="ppt_y"/>
                                          </p:val>
                                        </p:tav>
                                        <p:tav tm="100000">
                                          <p:val>
                                            <p:strVal val="ppt_y+.1"/>
                                          </p:val>
                                        </p:tav>
                                      </p:tavLst>
                                    </p:anim>
                                    <p:set>
                                      <p:cBhvr>
                                        <p:cTn id="9" dur="1" fill="hold">
                                          <p:stCondLst>
                                            <p:cond delay="999"/>
                                          </p:stCondLst>
                                        </p:cTn>
                                        <p:tgtEl>
                                          <p:spTgt spid="1026"/>
                                        </p:tgtEl>
                                        <p:attrNameLst>
                                          <p:attrName>style.visibility</p:attrName>
                                        </p:attrNameLst>
                                      </p:cBhvr>
                                      <p:to>
                                        <p:strVal val="hidden"/>
                                      </p:to>
                                    </p:set>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94"/>
                                        </p:tgtEl>
                                        <p:attrNameLst>
                                          <p:attrName>style.visibility</p:attrName>
                                        </p:attrNameLst>
                                      </p:cBhvr>
                                      <p:to>
                                        <p:strVal val="visible"/>
                                      </p:to>
                                    </p:set>
                                    <p:animEffect transition="in" filter="fade">
                                      <p:cBhvr>
                                        <p:cTn id="13" dur="1000"/>
                                        <p:tgtEl>
                                          <p:spTgt spid="194"/>
                                        </p:tgtEl>
                                      </p:cBhvr>
                                    </p:animEffect>
                                    <p:anim calcmode="lin" valueType="num">
                                      <p:cBhvr>
                                        <p:cTn id="14" dur="1000" fill="hold"/>
                                        <p:tgtEl>
                                          <p:spTgt spid="194"/>
                                        </p:tgtEl>
                                        <p:attrNameLst>
                                          <p:attrName>ppt_x</p:attrName>
                                        </p:attrNameLst>
                                      </p:cBhvr>
                                      <p:tavLst>
                                        <p:tav tm="0">
                                          <p:val>
                                            <p:strVal val="#ppt_x"/>
                                          </p:val>
                                        </p:tav>
                                        <p:tav tm="100000">
                                          <p:val>
                                            <p:strVal val="#ppt_x"/>
                                          </p:val>
                                        </p:tav>
                                      </p:tavLst>
                                    </p:anim>
                                    <p:anim calcmode="lin" valueType="num">
                                      <p:cBhvr>
                                        <p:cTn id="15" dur="1000" fill="hold"/>
                                        <p:tgtEl>
                                          <p:spTgt spid="19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94"/>
                                        </p:tgtEl>
                                      </p:cBhvr>
                                    </p:animEffect>
                                    <p:anim calcmode="lin" valueType="num">
                                      <p:cBhvr>
                                        <p:cTn id="20" dur="1000"/>
                                        <p:tgtEl>
                                          <p:spTgt spid="194"/>
                                        </p:tgtEl>
                                        <p:attrNameLst>
                                          <p:attrName>ppt_x</p:attrName>
                                        </p:attrNameLst>
                                      </p:cBhvr>
                                      <p:tavLst>
                                        <p:tav tm="0">
                                          <p:val>
                                            <p:strVal val="ppt_x"/>
                                          </p:val>
                                        </p:tav>
                                        <p:tav tm="100000">
                                          <p:val>
                                            <p:strVal val="ppt_x"/>
                                          </p:val>
                                        </p:tav>
                                      </p:tavLst>
                                    </p:anim>
                                    <p:anim calcmode="lin" valueType="num">
                                      <p:cBhvr>
                                        <p:cTn id="21" dur="1000"/>
                                        <p:tgtEl>
                                          <p:spTgt spid="194"/>
                                        </p:tgtEl>
                                        <p:attrNameLst>
                                          <p:attrName>ppt_y</p:attrName>
                                        </p:attrNameLst>
                                      </p:cBhvr>
                                      <p:tavLst>
                                        <p:tav tm="0">
                                          <p:val>
                                            <p:strVal val="ppt_y"/>
                                          </p:val>
                                        </p:tav>
                                        <p:tav tm="100000">
                                          <p:val>
                                            <p:strVal val="ppt_y+.1"/>
                                          </p:val>
                                        </p:tav>
                                      </p:tavLst>
                                    </p:anim>
                                    <p:set>
                                      <p:cBhvr>
                                        <p:cTn id="22" dur="1" fill="hold">
                                          <p:stCondLst>
                                            <p:cond delay="999"/>
                                          </p:stCondLst>
                                        </p:cTn>
                                        <p:tgtEl>
                                          <p:spTgt spid="194"/>
                                        </p:tgtEl>
                                        <p:attrNameLst>
                                          <p:attrName>style.visibility</p:attrName>
                                        </p:attrNameLst>
                                      </p:cBhvr>
                                      <p:to>
                                        <p:strVal val="hidden"/>
                                      </p:to>
                                    </p:set>
                                  </p:childTnLst>
                                </p:cTn>
                              </p:par>
                            </p:childTnLst>
                          </p:cTn>
                        </p:par>
                        <p:par>
                          <p:cTn id="23" fill="hold">
                            <p:stCondLst>
                              <p:cond delay="1000"/>
                            </p:stCondLst>
                            <p:childTnLst>
                              <p:par>
                                <p:cTn id="24" presetID="47" presetClass="entr" presetSubtype="0" fill="hold" nodeType="after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fade">
                                      <p:cBhvr>
                                        <p:cTn id="26" dur="1000"/>
                                        <p:tgtEl>
                                          <p:spTgt spid="1032"/>
                                        </p:tgtEl>
                                      </p:cBhvr>
                                    </p:animEffect>
                                    <p:anim calcmode="lin" valueType="num">
                                      <p:cBhvr>
                                        <p:cTn id="27" dur="1000" fill="hold"/>
                                        <p:tgtEl>
                                          <p:spTgt spid="1032"/>
                                        </p:tgtEl>
                                        <p:attrNameLst>
                                          <p:attrName>ppt_x</p:attrName>
                                        </p:attrNameLst>
                                      </p:cBhvr>
                                      <p:tavLst>
                                        <p:tav tm="0">
                                          <p:val>
                                            <p:strVal val="#ppt_x"/>
                                          </p:val>
                                        </p:tav>
                                        <p:tav tm="100000">
                                          <p:val>
                                            <p:strVal val="#ppt_x"/>
                                          </p:val>
                                        </p:tav>
                                      </p:tavLst>
                                    </p:anim>
                                    <p:anim calcmode="lin" valueType="num">
                                      <p:cBhvr>
                                        <p:cTn id="28"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47" name="Google Shape;247;p9"/>
          <p:cNvPicPr preferRelativeResize="0"/>
          <p:nvPr/>
        </p:nvPicPr>
        <p:blipFill rotWithShape="1">
          <a:blip r:embed="rId3">
            <a:clrChange>
              <a:clrFrom>
                <a:srgbClr val="FFFFFF"/>
              </a:clrFrom>
              <a:clrTo>
                <a:srgbClr val="FFFFFF">
                  <a:alpha val="0"/>
                </a:srgbClr>
              </a:clrTo>
            </a:clrChange>
            <a:alphaModFix/>
          </a:blip>
          <a:srcRect/>
          <a:stretch/>
        </p:blipFill>
        <p:spPr>
          <a:xfrm rot="385585">
            <a:off x="2581818" y="3173639"/>
            <a:ext cx="2865426" cy="1804133"/>
          </a:xfrm>
          <a:prstGeom prst="rect">
            <a:avLst/>
          </a:prstGeom>
          <a:noFill/>
          <a:ln>
            <a:noFill/>
          </a:ln>
        </p:spPr>
      </p:pic>
      <p:sp>
        <p:nvSpPr>
          <p:cNvPr id="215" name="Google Shape;215;p9"/>
          <p:cNvSpPr txBox="1"/>
          <p:nvPr/>
        </p:nvSpPr>
        <p:spPr>
          <a:xfrm>
            <a:off x="296782" y="174872"/>
            <a:ext cx="223078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dirty="0">
                <a:solidFill>
                  <a:srgbClr val="0286E7"/>
                </a:solidFill>
                <a:latin typeface="Microsoft JhengHei"/>
                <a:ea typeface="Microsoft JhengHei"/>
                <a:cs typeface="Microsoft JhengHei"/>
                <a:sym typeface="Microsoft JhengHei"/>
              </a:rPr>
              <a:t>系統架構</a:t>
            </a:r>
            <a:endParaRPr sz="1400" b="0" i="0" u="none" strike="noStrike" cap="none" dirty="0">
              <a:solidFill>
                <a:srgbClr val="000000"/>
              </a:solidFill>
              <a:latin typeface="Arial"/>
              <a:ea typeface="Arial"/>
              <a:cs typeface="Arial"/>
              <a:sym typeface="Arial"/>
            </a:endParaRPr>
          </a:p>
        </p:txBody>
      </p:sp>
      <p:sp>
        <p:nvSpPr>
          <p:cNvPr id="216" name="Google Shape;216;p9"/>
          <p:cNvSpPr/>
          <p:nvPr/>
        </p:nvSpPr>
        <p:spPr>
          <a:xfrm>
            <a:off x="2423606" y="107057"/>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B050"/>
              </a:solidFill>
              <a:latin typeface="Calibri"/>
              <a:ea typeface="Calibri"/>
              <a:cs typeface="Calibri"/>
              <a:sym typeface="Calibri"/>
            </a:endParaRPr>
          </a:p>
        </p:txBody>
      </p:sp>
      <p:sp>
        <p:nvSpPr>
          <p:cNvPr id="217" name="Google Shape;217;p9"/>
          <p:cNvSpPr/>
          <p:nvPr/>
        </p:nvSpPr>
        <p:spPr>
          <a:xfrm>
            <a:off x="2701774" y="107057"/>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B050"/>
              </a:solidFill>
              <a:latin typeface="Calibri"/>
              <a:ea typeface="Calibri"/>
              <a:cs typeface="Calibri"/>
              <a:sym typeface="Calibri"/>
            </a:endParaRPr>
          </a:p>
        </p:txBody>
      </p:sp>
      <p:sp>
        <p:nvSpPr>
          <p:cNvPr id="218" name="Google Shape;218;p9"/>
          <p:cNvSpPr txBox="1">
            <a:spLocks noGrp="1"/>
          </p:cNvSpPr>
          <p:nvPr>
            <p:ph type="sldNum" idx="4294967295"/>
          </p:nvPr>
        </p:nvSpPr>
        <p:spPr>
          <a:xfrm>
            <a:off x="7139126" y="6492875"/>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ltLang="zh-TW"/>
              <a:t>7</a:t>
            </a:fld>
            <a:endParaRPr/>
          </a:p>
        </p:txBody>
      </p:sp>
      <p:sp>
        <p:nvSpPr>
          <p:cNvPr id="219" name="Google Shape;219;p9"/>
          <p:cNvSpPr txBox="1"/>
          <p:nvPr/>
        </p:nvSpPr>
        <p:spPr>
          <a:xfrm>
            <a:off x="2810600" y="56926"/>
            <a:ext cx="6728030" cy="910978"/>
          </a:xfrm>
          <a:prstGeom prst="rect">
            <a:avLst/>
          </a:prstGeom>
          <a:noFill/>
          <a:ln>
            <a:noFill/>
          </a:ln>
        </p:spPr>
        <p:txBody>
          <a:bodyPr spcFirstLastPara="1" wrap="square" lIns="91425" tIns="45700" rIns="91425" bIns="45700" anchor="t" anchorCtr="0">
            <a:spAutoFit/>
          </a:bodyPr>
          <a:lstStyle/>
          <a:p>
            <a:pPr marL="0" marR="0" lvl="0" indent="0" algn="l" rtl="0">
              <a:lnSpc>
                <a:spcPct val="133333"/>
              </a:lnSpc>
              <a:spcBef>
                <a:spcPts val="0"/>
              </a:spcBef>
              <a:spcAft>
                <a:spcPts val="0"/>
              </a:spcAft>
              <a:buClr>
                <a:srgbClr val="000000"/>
              </a:buClr>
              <a:buSzPts val="2400"/>
              <a:buFont typeface="Arial"/>
              <a:buNone/>
            </a:pPr>
            <a:r>
              <a:rPr lang="zh-TW" altLang="en-US" sz="2400" b="1" dirty="0">
                <a:solidFill>
                  <a:srgbClr val="D90B0B"/>
                </a:solidFill>
                <a:latin typeface="Microsoft JhengHei"/>
                <a:ea typeface="Microsoft JhengHei"/>
                <a:sym typeface="Microsoft JhengHei"/>
              </a:rPr>
              <a:t>我們採用推薦系統架構 </a:t>
            </a:r>
            <a:r>
              <a:rPr lang="en-US" altLang="zh-TW" sz="2400" b="1" dirty="0">
                <a:solidFill>
                  <a:srgbClr val="D90B0B"/>
                </a:solidFill>
                <a:latin typeface="Microsoft JhengHei"/>
                <a:ea typeface="Microsoft JhengHei"/>
                <a:sym typeface="Microsoft JhengHei"/>
              </a:rPr>
              <a:t>:</a:t>
            </a:r>
            <a:r>
              <a:rPr lang="zh-TW" altLang="en-US" sz="2400" b="1" dirty="0">
                <a:solidFill>
                  <a:srgbClr val="D90B0B"/>
                </a:solidFill>
                <a:latin typeface="Microsoft JhengHei"/>
                <a:ea typeface="Microsoft JhengHei"/>
                <a:sym typeface="Microsoft JhengHei"/>
              </a:rPr>
              <a:t> </a:t>
            </a:r>
            <a:endParaRPr lang="en-US" altLang="zh-TW" sz="2400" b="1" dirty="0">
              <a:solidFill>
                <a:srgbClr val="D90B0B"/>
              </a:solidFill>
              <a:latin typeface="Microsoft JhengHei"/>
              <a:ea typeface="Microsoft JhengHei"/>
              <a:sym typeface="Microsoft JhengHei"/>
            </a:endParaRPr>
          </a:p>
          <a:p>
            <a:pPr marL="0" marR="0" lvl="0" indent="0" algn="l" rtl="0">
              <a:lnSpc>
                <a:spcPct val="133333"/>
              </a:lnSpc>
              <a:spcBef>
                <a:spcPts val="0"/>
              </a:spcBef>
              <a:spcAft>
                <a:spcPts val="0"/>
              </a:spcAft>
              <a:buClr>
                <a:srgbClr val="000000"/>
              </a:buClr>
              <a:buSzPts val="2400"/>
              <a:buFont typeface="Arial"/>
              <a:buNone/>
            </a:pPr>
            <a:r>
              <a:rPr lang="zh-TW" altLang="en-US" sz="1600" b="1" dirty="0">
                <a:solidFill>
                  <a:schemeClr val="tx1"/>
                </a:solidFill>
                <a:latin typeface="Microsoft JhengHei"/>
                <a:ea typeface="Microsoft JhengHei"/>
                <a:sym typeface="Microsoft JhengHei"/>
              </a:rPr>
              <a:t>找尋最接近</a:t>
            </a:r>
            <a:r>
              <a:rPr lang="en-US" altLang="zh-TW" sz="1600" b="1" dirty="0">
                <a:solidFill>
                  <a:schemeClr val="tx1"/>
                </a:solidFill>
                <a:latin typeface="Microsoft JhengHei"/>
                <a:ea typeface="Microsoft JhengHei"/>
                <a:sym typeface="Microsoft JhengHei"/>
              </a:rPr>
              <a:t>INPUT</a:t>
            </a:r>
            <a:r>
              <a:rPr lang="zh-TW" altLang="en-US" sz="1600" b="1" dirty="0">
                <a:solidFill>
                  <a:schemeClr val="tx1"/>
                </a:solidFill>
                <a:latin typeface="Microsoft JhengHei"/>
                <a:ea typeface="Microsoft JhengHei"/>
                <a:sym typeface="Microsoft JhengHei"/>
              </a:rPr>
              <a:t>的歷史紀錄作為最後的完整文本輸出</a:t>
            </a:r>
            <a:endParaRPr sz="1600" b="0" i="0" u="none" strike="noStrike" cap="none" dirty="0">
              <a:solidFill>
                <a:schemeClr val="tx1"/>
              </a:solidFill>
              <a:sym typeface="Arial"/>
            </a:endParaRPr>
          </a:p>
        </p:txBody>
      </p:sp>
      <p:grpSp>
        <p:nvGrpSpPr>
          <p:cNvPr id="220" name="Google Shape;220;p9"/>
          <p:cNvGrpSpPr/>
          <p:nvPr/>
        </p:nvGrpSpPr>
        <p:grpSpPr>
          <a:xfrm>
            <a:off x="841986" y="1161446"/>
            <a:ext cx="1559011" cy="784315"/>
            <a:chOff x="1663389" y="1606271"/>
            <a:chExt cx="1559011" cy="784315"/>
          </a:xfrm>
        </p:grpSpPr>
        <p:sp>
          <p:nvSpPr>
            <p:cNvPr id="221" name="Google Shape;221;p9"/>
            <p:cNvSpPr/>
            <p:nvPr/>
          </p:nvSpPr>
          <p:spPr>
            <a:xfrm>
              <a:off x="1663389" y="1998389"/>
              <a:ext cx="1539089" cy="392197"/>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Microsoft JhengHei"/>
                <a:ea typeface="Microsoft JhengHei"/>
                <a:cs typeface="Microsoft JhengHei"/>
                <a:sym typeface="Microsoft JhengHei"/>
              </a:endParaRPr>
            </a:p>
          </p:txBody>
        </p:sp>
        <p:sp>
          <p:nvSpPr>
            <p:cNvPr id="222" name="Google Shape;222;p9"/>
            <p:cNvSpPr txBox="1"/>
            <p:nvPr/>
          </p:nvSpPr>
          <p:spPr>
            <a:xfrm>
              <a:off x="2011594" y="1606271"/>
              <a:ext cx="12108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1" i="0" u="none" strike="noStrike" cap="none">
                  <a:solidFill>
                    <a:srgbClr val="000000"/>
                  </a:solidFill>
                  <a:latin typeface="Microsoft JhengHei"/>
                  <a:ea typeface="Microsoft JhengHei"/>
                  <a:cs typeface="Microsoft JhengHei"/>
                  <a:sym typeface="Microsoft JhengHei"/>
                </a:rPr>
                <a:t>Input</a:t>
              </a:r>
              <a:endParaRPr sz="1800" b="1" i="0" u="none" strike="noStrike" cap="none">
                <a:solidFill>
                  <a:srgbClr val="000000"/>
                </a:solidFill>
                <a:latin typeface="Microsoft JhengHei"/>
                <a:ea typeface="Microsoft JhengHei"/>
                <a:cs typeface="Microsoft JhengHei"/>
                <a:sym typeface="Microsoft JhengHei"/>
              </a:endParaRPr>
            </a:p>
          </p:txBody>
        </p:sp>
      </p:grpSp>
      <p:sp>
        <p:nvSpPr>
          <p:cNvPr id="223" name="Google Shape;223;p9"/>
          <p:cNvSpPr/>
          <p:nvPr/>
        </p:nvSpPr>
        <p:spPr>
          <a:xfrm>
            <a:off x="229976" y="2259342"/>
            <a:ext cx="8549196" cy="62144"/>
          </a:xfrm>
          <a:prstGeom prst="rect">
            <a:avLst/>
          </a:prstGeom>
          <a:gradFill>
            <a:gsLst>
              <a:gs pos="0">
                <a:srgbClr val="489BE7"/>
              </a:gs>
              <a:gs pos="100000">
                <a:srgbClr val="91CC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4" name="Google Shape;224;p9"/>
          <p:cNvSpPr txBox="1"/>
          <p:nvPr/>
        </p:nvSpPr>
        <p:spPr>
          <a:xfrm>
            <a:off x="1253502" y="1568057"/>
            <a:ext cx="6463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1" i="0" u="none" strike="noStrike" cap="none" dirty="0">
                <a:solidFill>
                  <a:srgbClr val="000000"/>
                </a:solidFill>
                <a:latin typeface="Microsoft JhengHei"/>
                <a:ea typeface="Microsoft JhengHei"/>
                <a:cs typeface="Microsoft JhengHei"/>
                <a:sym typeface="Microsoft JhengHei"/>
              </a:rPr>
              <a:t>出院</a:t>
            </a:r>
            <a:endParaRPr dirty="0"/>
          </a:p>
        </p:txBody>
      </p:sp>
      <p:grpSp>
        <p:nvGrpSpPr>
          <p:cNvPr id="225" name="Google Shape;225;p9"/>
          <p:cNvGrpSpPr/>
          <p:nvPr/>
        </p:nvGrpSpPr>
        <p:grpSpPr>
          <a:xfrm>
            <a:off x="978781" y="3260691"/>
            <a:ext cx="2885131" cy="2720000"/>
            <a:chOff x="1016881" y="3232116"/>
            <a:chExt cx="2885131" cy="2720000"/>
          </a:xfrm>
        </p:grpSpPr>
        <p:sp>
          <p:nvSpPr>
            <p:cNvPr id="226" name="Google Shape;226;p9"/>
            <p:cNvSpPr/>
            <p:nvPr/>
          </p:nvSpPr>
          <p:spPr>
            <a:xfrm rot="-2833345">
              <a:off x="643098" y="4541296"/>
              <a:ext cx="3087100" cy="330953"/>
            </a:xfrm>
            <a:prstGeom prst="rightArrow">
              <a:avLst>
                <a:gd name="adj1" fmla="val 50000"/>
                <a:gd name="adj2" fmla="val 50000"/>
              </a:avLst>
            </a:prstGeom>
            <a:gradFill>
              <a:gsLst>
                <a:gs pos="0">
                  <a:srgbClr val="FFAF82"/>
                </a:gs>
                <a:gs pos="35000">
                  <a:srgbClr val="FFC5A7"/>
                </a:gs>
                <a:gs pos="100000">
                  <a:srgbClr val="FFE8DA"/>
                </a:gs>
              </a:gsLst>
              <a:lin ang="16200000" scaled="0"/>
            </a:gradFill>
            <a:ln w="9525" cap="flat" cmpd="sng">
              <a:solidFill>
                <a:srgbClr val="EB792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27" name="Google Shape;227;p9"/>
            <p:cNvSpPr txBox="1"/>
            <p:nvPr/>
          </p:nvSpPr>
          <p:spPr>
            <a:xfrm>
              <a:off x="2489446" y="3232116"/>
              <a:ext cx="14125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dirty="0">
                  <a:solidFill>
                    <a:srgbClr val="FF9933"/>
                  </a:solidFill>
                  <a:latin typeface="Microsoft JhengHei"/>
                  <a:ea typeface="Microsoft JhengHei"/>
                  <a:cs typeface="Microsoft JhengHei"/>
                  <a:sym typeface="Microsoft JhengHei"/>
                </a:rPr>
                <a:t>Predict Vector</a:t>
              </a:r>
              <a:endParaRPr sz="1400" b="1" i="0" u="none" strike="noStrike" cap="none" dirty="0">
                <a:solidFill>
                  <a:srgbClr val="FF9933"/>
                </a:solidFill>
                <a:latin typeface="Microsoft JhengHei"/>
                <a:ea typeface="Microsoft JhengHei"/>
                <a:cs typeface="Microsoft JhengHei"/>
                <a:sym typeface="Microsoft JhengHei"/>
              </a:endParaRPr>
            </a:p>
          </p:txBody>
        </p:sp>
      </p:grpSp>
      <p:grpSp>
        <p:nvGrpSpPr>
          <p:cNvPr id="228" name="Google Shape;228;p9"/>
          <p:cNvGrpSpPr/>
          <p:nvPr/>
        </p:nvGrpSpPr>
        <p:grpSpPr>
          <a:xfrm>
            <a:off x="458633" y="3206815"/>
            <a:ext cx="6199408" cy="3214006"/>
            <a:chOff x="925852" y="3392180"/>
            <a:chExt cx="3267058" cy="2691883"/>
          </a:xfrm>
        </p:grpSpPr>
        <p:cxnSp>
          <p:nvCxnSpPr>
            <p:cNvPr id="229" name="Google Shape;229;p9"/>
            <p:cNvCxnSpPr/>
            <p:nvPr/>
          </p:nvCxnSpPr>
          <p:spPr>
            <a:xfrm rot="10800000">
              <a:off x="1047565" y="3635440"/>
              <a:ext cx="0" cy="2303057"/>
            </a:xfrm>
            <a:prstGeom prst="straightConnector1">
              <a:avLst/>
            </a:prstGeom>
            <a:noFill/>
            <a:ln w="9525" cap="flat" cmpd="sng">
              <a:solidFill>
                <a:srgbClr val="3E6EC2"/>
              </a:solidFill>
              <a:prstDash val="solid"/>
              <a:round/>
              <a:headEnd type="none" w="sm" len="sm"/>
              <a:tailEnd type="triangle" w="med" len="med"/>
            </a:ln>
          </p:spPr>
        </p:cxnSp>
        <p:cxnSp>
          <p:nvCxnSpPr>
            <p:cNvPr id="230" name="Google Shape;230;p9"/>
            <p:cNvCxnSpPr/>
            <p:nvPr/>
          </p:nvCxnSpPr>
          <p:spPr>
            <a:xfrm>
              <a:off x="1047565" y="5938497"/>
              <a:ext cx="2883763" cy="0"/>
            </a:xfrm>
            <a:prstGeom prst="straightConnector1">
              <a:avLst/>
            </a:prstGeom>
            <a:noFill/>
            <a:ln w="9525" cap="flat" cmpd="sng">
              <a:solidFill>
                <a:srgbClr val="3E6EC2"/>
              </a:solidFill>
              <a:prstDash val="solid"/>
              <a:round/>
              <a:headEnd type="none" w="sm" len="sm"/>
              <a:tailEnd type="triangle" w="med" len="med"/>
            </a:ln>
          </p:spPr>
        </p:cxnSp>
        <p:sp>
          <p:nvSpPr>
            <p:cNvPr id="231" name="Google Shape;231;p9"/>
            <p:cNvSpPr txBox="1"/>
            <p:nvPr/>
          </p:nvSpPr>
          <p:spPr>
            <a:xfrm>
              <a:off x="925852" y="3392180"/>
              <a:ext cx="296440" cy="2577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dirty="0">
                  <a:solidFill>
                    <a:srgbClr val="2F5496"/>
                  </a:solidFill>
                  <a:latin typeface="Arial"/>
                  <a:ea typeface="Arial"/>
                  <a:cs typeface="Arial"/>
                  <a:sym typeface="Arial"/>
                </a:rPr>
                <a:t>Y軸</a:t>
              </a:r>
              <a:endParaRPr dirty="0"/>
            </a:p>
          </p:txBody>
        </p:sp>
        <p:sp>
          <p:nvSpPr>
            <p:cNvPr id="232" name="Google Shape;232;p9"/>
            <p:cNvSpPr txBox="1"/>
            <p:nvPr/>
          </p:nvSpPr>
          <p:spPr>
            <a:xfrm>
              <a:off x="3938147" y="5826319"/>
              <a:ext cx="254763" cy="2577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dirty="0">
                  <a:solidFill>
                    <a:srgbClr val="2F5496"/>
                  </a:solidFill>
                  <a:latin typeface="Arial"/>
                  <a:ea typeface="Arial"/>
                  <a:cs typeface="Arial"/>
                  <a:sym typeface="Arial"/>
                </a:rPr>
                <a:t>X軸</a:t>
              </a:r>
              <a:endParaRPr dirty="0"/>
            </a:p>
          </p:txBody>
        </p:sp>
      </p:grpSp>
      <p:grpSp>
        <p:nvGrpSpPr>
          <p:cNvPr id="11" name="群組 10">
            <a:extLst>
              <a:ext uri="{FF2B5EF4-FFF2-40B4-BE49-F238E27FC236}">
                <a16:creationId xmlns:a16="http://schemas.microsoft.com/office/drawing/2014/main" id="{749A198D-1C59-45C9-AB3C-B48E97B38A38}"/>
              </a:ext>
            </a:extLst>
          </p:cNvPr>
          <p:cNvGrpSpPr/>
          <p:nvPr/>
        </p:nvGrpSpPr>
        <p:grpSpPr>
          <a:xfrm>
            <a:off x="824485" y="3666700"/>
            <a:ext cx="1344160" cy="2154541"/>
            <a:chOff x="1053085" y="3428575"/>
            <a:chExt cx="1344160" cy="2154541"/>
          </a:xfrm>
        </p:grpSpPr>
        <p:cxnSp>
          <p:nvCxnSpPr>
            <p:cNvPr id="234" name="Google Shape;234;p9"/>
            <p:cNvCxnSpPr>
              <a:cxnSpLocks/>
            </p:cNvCxnSpPr>
            <p:nvPr/>
          </p:nvCxnSpPr>
          <p:spPr>
            <a:xfrm flipV="1">
              <a:off x="1211951" y="4296916"/>
              <a:ext cx="364716" cy="1286200"/>
            </a:xfrm>
            <a:prstGeom prst="straightConnector1">
              <a:avLst/>
            </a:prstGeom>
            <a:noFill/>
            <a:ln w="9525" cap="flat" cmpd="sng">
              <a:solidFill>
                <a:schemeClr val="dk1"/>
              </a:solidFill>
              <a:prstDash val="solid"/>
              <a:round/>
              <a:headEnd type="none" w="sm" len="sm"/>
              <a:tailEnd type="triangle" w="med" len="med"/>
            </a:ln>
          </p:spPr>
        </p:cxnSp>
        <p:sp>
          <p:nvSpPr>
            <p:cNvPr id="235" name="Google Shape;235;p9"/>
            <p:cNvSpPr txBox="1"/>
            <p:nvPr/>
          </p:nvSpPr>
          <p:spPr>
            <a:xfrm>
              <a:off x="1053085" y="3428575"/>
              <a:ext cx="1344160" cy="784790"/>
            </a:xfrm>
            <a:prstGeom prst="rect">
              <a:avLst/>
            </a:prstGeom>
            <a:noFill/>
            <a:ln>
              <a:noFill/>
            </a:ln>
          </p:spPr>
          <p:txBody>
            <a:bodyPr spcFirstLastPara="1" wrap="square" lIns="91425" tIns="45700" rIns="91425" bIns="45700" anchor="t" anchorCtr="0">
              <a:spAutoFit/>
            </a:bodyPr>
            <a:lstStyle/>
            <a:p>
              <a:pPr algn="ctr"/>
              <a:r>
                <a:rPr lang="zh-TW" altLang="en-US" sz="1100" b="1" dirty="0">
                  <a:latin typeface="Microsoft JhengHei" panose="020B0604030504040204" pitchFamily="34" charset="-120"/>
                  <a:ea typeface="Microsoft JhengHei" panose="020B0604030504040204" pitchFamily="34" charset="-120"/>
                </a:rPr>
                <a:t>範本一</a:t>
              </a:r>
              <a:endParaRPr lang="en-US" altLang="zh-TW" sz="1100" b="1" i="0" dirty="0">
                <a:solidFill>
                  <a:srgbClr val="000000"/>
                </a:solidFill>
                <a:effectLst/>
                <a:latin typeface="Microsoft JhengHei" panose="020B0604030504040204" pitchFamily="34" charset="-120"/>
                <a:ea typeface="Microsoft JhengHei" panose="020B0604030504040204" pitchFamily="34" charset="-120"/>
              </a:endParaRPr>
            </a:p>
            <a:p>
              <a:pPr marL="0" marR="0" lvl="0" indent="0" algn="l" rtl="0">
                <a:lnSpc>
                  <a:spcPct val="100000"/>
                </a:lnSpc>
                <a:spcBef>
                  <a:spcPts val="0"/>
                </a:spcBef>
                <a:spcAft>
                  <a:spcPts val="0"/>
                </a:spcAft>
                <a:buNone/>
              </a:pPr>
              <a:r>
                <a:rPr lang="zh-TW" altLang="en-US" sz="1100" b="1" i="0" dirty="0">
                  <a:solidFill>
                    <a:srgbClr val="000000"/>
                  </a:solidFill>
                  <a:effectLst/>
                  <a:latin typeface="Microsoft JhengHei" panose="020B0604030504040204" pitchFamily="34" charset="-120"/>
                  <a:ea typeface="Microsoft JhengHei" panose="020B0604030504040204" pitchFamily="34" charset="-120"/>
                </a:rPr>
                <a:t>掃描結果正常，患者病情好轉，須在</a:t>
              </a:r>
              <a:r>
                <a:rPr lang="zh-TW" altLang="en-US" sz="1200" b="1" dirty="0">
                  <a:solidFill>
                    <a:srgbClr val="FF0000"/>
                  </a:solidFill>
                  <a:latin typeface="Microsoft JhengHei" panose="020B0604030504040204" pitchFamily="34" charset="-120"/>
                  <a:ea typeface="Microsoft JhengHei" panose="020B0604030504040204" pitchFamily="34" charset="-120"/>
                </a:rPr>
                <a:t>院</a:t>
              </a:r>
              <a:r>
                <a:rPr lang="zh-TW" altLang="en-US" sz="1100" b="1" i="0" dirty="0">
                  <a:solidFill>
                    <a:srgbClr val="000000"/>
                  </a:solidFill>
                  <a:effectLst/>
                  <a:latin typeface="Microsoft JhengHei" panose="020B0604030504040204" pitchFamily="34" charset="-120"/>
                  <a:ea typeface="Microsoft JhengHei" panose="020B0604030504040204" pitchFamily="34" charset="-120"/>
                </a:rPr>
                <a:t>內觀察兩天。</a:t>
              </a:r>
              <a:endParaRPr sz="1000" b="1" dirty="0"/>
            </a:p>
          </p:txBody>
        </p:sp>
      </p:grpSp>
      <p:grpSp>
        <p:nvGrpSpPr>
          <p:cNvPr id="236" name="Google Shape;236;p9"/>
          <p:cNvGrpSpPr/>
          <p:nvPr/>
        </p:nvGrpSpPr>
        <p:grpSpPr>
          <a:xfrm>
            <a:off x="1228492" y="5718553"/>
            <a:ext cx="4985972" cy="446236"/>
            <a:chOff x="1454644" y="5480428"/>
            <a:chExt cx="5088049" cy="446236"/>
          </a:xfrm>
        </p:grpSpPr>
        <p:cxnSp>
          <p:nvCxnSpPr>
            <p:cNvPr id="237" name="Google Shape;237;p9"/>
            <p:cNvCxnSpPr>
              <a:cxnSpLocks/>
            </p:cNvCxnSpPr>
            <p:nvPr/>
          </p:nvCxnSpPr>
          <p:spPr>
            <a:xfrm flipV="1">
              <a:off x="1454644" y="5742293"/>
              <a:ext cx="2721360" cy="159847"/>
            </a:xfrm>
            <a:prstGeom prst="straightConnector1">
              <a:avLst/>
            </a:prstGeom>
            <a:noFill/>
            <a:ln w="9525" cap="flat" cmpd="sng">
              <a:solidFill>
                <a:schemeClr val="dk1"/>
              </a:solidFill>
              <a:prstDash val="solid"/>
              <a:round/>
              <a:headEnd type="none" w="sm" len="sm"/>
              <a:tailEnd type="triangle" w="med" len="med"/>
            </a:ln>
          </p:spPr>
        </p:cxnSp>
        <p:sp>
          <p:nvSpPr>
            <p:cNvPr id="238" name="Google Shape;238;p9"/>
            <p:cNvSpPr txBox="1"/>
            <p:nvPr/>
          </p:nvSpPr>
          <p:spPr>
            <a:xfrm>
              <a:off x="4180506" y="5480428"/>
              <a:ext cx="2362187" cy="446236"/>
            </a:xfrm>
            <a:prstGeom prst="rect">
              <a:avLst/>
            </a:prstGeom>
            <a:noFill/>
            <a:ln>
              <a:noFill/>
            </a:ln>
          </p:spPr>
          <p:txBody>
            <a:bodyPr spcFirstLastPara="1" wrap="square" lIns="91425" tIns="45700" rIns="91425" bIns="45700" anchor="t" anchorCtr="0">
              <a:spAutoFit/>
            </a:bodyPr>
            <a:lstStyle/>
            <a:p>
              <a:pPr algn="ctr"/>
              <a:r>
                <a:rPr lang="zh-TW" altLang="en-US" sz="1100" b="1" i="0" dirty="0">
                  <a:solidFill>
                    <a:srgbClr val="000000"/>
                  </a:solidFill>
                  <a:effectLst/>
                  <a:latin typeface="Microsoft JhengHei" panose="020B0604030504040204" pitchFamily="34" charset="-120"/>
                  <a:ea typeface="Microsoft JhengHei" panose="020B0604030504040204" pitchFamily="34" charset="-120"/>
                </a:rPr>
                <a:t>範本四</a:t>
              </a:r>
              <a:endParaRPr lang="en-US" altLang="zh-TW" sz="1100" b="1" i="0" dirty="0">
                <a:solidFill>
                  <a:srgbClr val="000000"/>
                </a:solidFill>
                <a:effectLst/>
                <a:latin typeface="Microsoft JhengHei" panose="020B0604030504040204" pitchFamily="34" charset="-120"/>
                <a:ea typeface="Microsoft JhengHei" panose="020B0604030504040204" pitchFamily="34" charset="-120"/>
              </a:endParaRPr>
            </a:p>
            <a:p>
              <a:pPr marL="0" marR="0" lvl="0" indent="0" algn="l" rtl="0">
                <a:lnSpc>
                  <a:spcPct val="100000"/>
                </a:lnSpc>
                <a:spcBef>
                  <a:spcPts val="0"/>
                </a:spcBef>
                <a:spcAft>
                  <a:spcPts val="0"/>
                </a:spcAft>
                <a:buNone/>
              </a:pPr>
              <a:r>
                <a:rPr lang="zh-TW" altLang="en-US" sz="1100" b="1" i="0" dirty="0">
                  <a:solidFill>
                    <a:srgbClr val="000000"/>
                  </a:solidFill>
                  <a:effectLst/>
                  <a:latin typeface="Microsoft JhengHei" panose="020B0604030504040204" pitchFamily="34" charset="-120"/>
                  <a:ea typeface="Microsoft JhengHei" panose="020B0604030504040204" pitchFamily="34" charset="-120"/>
                </a:rPr>
                <a:t>心臟狀況好轉，患者</a:t>
              </a:r>
              <a:r>
                <a:rPr lang="zh-TW" altLang="en-US" sz="1200" b="1" dirty="0">
                  <a:solidFill>
                    <a:srgbClr val="FF0000"/>
                  </a:solidFill>
                  <a:latin typeface="Microsoft JhengHei" panose="020B0604030504040204" pitchFamily="34" charset="-120"/>
                  <a:ea typeface="Microsoft JhengHei" panose="020B0604030504040204" pitchFamily="34" charset="-120"/>
                </a:rPr>
                <a:t>回家</a:t>
              </a:r>
              <a:r>
                <a:rPr lang="zh-TW" altLang="en-US" sz="1100" b="1" i="0" dirty="0">
                  <a:solidFill>
                    <a:srgbClr val="000000"/>
                  </a:solidFill>
                  <a:effectLst/>
                  <a:latin typeface="Microsoft JhengHei" panose="020B0604030504040204" pitchFamily="34" charset="-120"/>
                  <a:ea typeface="Microsoft JhengHei" panose="020B0604030504040204" pitchFamily="34" charset="-120"/>
                </a:rPr>
                <a:t>觀察。</a:t>
              </a:r>
              <a:endParaRPr sz="1000" dirty="0"/>
            </a:p>
          </p:txBody>
        </p:sp>
      </p:grpSp>
      <p:grpSp>
        <p:nvGrpSpPr>
          <p:cNvPr id="239" name="Google Shape;239;p9"/>
          <p:cNvGrpSpPr/>
          <p:nvPr/>
        </p:nvGrpSpPr>
        <p:grpSpPr>
          <a:xfrm>
            <a:off x="1190191" y="4959444"/>
            <a:ext cx="4321646" cy="1077170"/>
            <a:chOff x="1436255" y="4714373"/>
            <a:chExt cx="4304827" cy="1033488"/>
          </a:xfrm>
        </p:grpSpPr>
        <p:cxnSp>
          <p:nvCxnSpPr>
            <p:cNvPr id="240" name="Google Shape;240;p9"/>
            <p:cNvCxnSpPr>
              <a:cxnSpLocks/>
            </p:cNvCxnSpPr>
            <p:nvPr/>
          </p:nvCxnSpPr>
          <p:spPr>
            <a:xfrm flipV="1">
              <a:off x="1436255" y="4986941"/>
              <a:ext cx="2321339" cy="760920"/>
            </a:xfrm>
            <a:prstGeom prst="straightConnector1">
              <a:avLst/>
            </a:prstGeom>
            <a:noFill/>
            <a:ln w="9525" cap="flat" cmpd="sng">
              <a:solidFill>
                <a:schemeClr val="dk1"/>
              </a:solidFill>
              <a:prstDash val="solid"/>
              <a:round/>
              <a:headEnd type="none" w="sm" len="sm"/>
              <a:tailEnd type="triangle" w="med" len="med"/>
            </a:ln>
          </p:spPr>
        </p:cxnSp>
        <p:sp>
          <p:nvSpPr>
            <p:cNvPr id="241" name="Google Shape;241;p9"/>
            <p:cNvSpPr txBox="1"/>
            <p:nvPr/>
          </p:nvSpPr>
          <p:spPr>
            <a:xfrm>
              <a:off x="3825940" y="4714373"/>
              <a:ext cx="1915142" cy="5905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100" b="1" i="0" dirty="0">
                  <a:solidFill>
                    <a:srgbClr val="000000"/>
                  </a:solidFill>
                  <a:effectLst/>
                  <a:latin typeface="Microsoft JhengHei" panose="020B0604030504040204" pitchFamily="34" charset="-120"/>
                  <a:ea typeface="Microsoft JhengHei" panose="020B0604030504040204" pitchFamily="34" charset="-120"/>
                </a:rPr>
                <a:t>範本三</a:t>
              </a:r>
              <a:endParaRPr lang="en-US" altLang="zh-TW" sz="1100" b="1" i="0" dirty="0">
                <a:solidFill>
                  <a:srgbClr val="000000"/>
                </a:solidFill>
                <a:effectLst/>
                <a:latin typeface="Microsoft JhengHei" panose="020B0604030504040204" pitchFamily="34" charset="-120"/>
                <a:ea typeface="Microsoft JhengHei" panose="020B0604030504040204" pitchFamily="34" charset="-120"/>
              </a:endParaRPr>
            </a:p>
            <a:p>
              <a:pPr marL="0" marR="0" lvl="0" indent="0" algn="l" rtl="0">
                <a:lnSpc>
                  <a:spcPct val="100000"/>
                </a:lnSpc>
                <a:spcBef>
                  <a:spcPts val="0"/>
                </a:spcBef>
                <a:spcAft>
                  <a:spcPts val="0"/>
                </a:spcAft>
                <a:buNone/>
              </a:pPr>
              <a:r>
                <a:rPr lang="zh-TW" altLang="en-US" sz="1100" b="1" dirty="0">
                  <a:latin typeface="Microsoft JhengHei" panose="020B0604030504040204" pitchFamily="34" charset="-120"/>
                  <a:ea typeface="Microsoft JhengHei" panose="020B0604030504040204" pitchFamily="34" charset="-120"/>
                </a:rPr>
                <a:t>病情狀況良好，</a:t>
              </a:r>
              <a:r>
                <a:rPr lang="zh-TW" altLang="en-US" sz="1200" b="1" dirty="0">
                  <a:solidFill>
                    <a:srgbClr val="FF0000"/>
                  </a:solidFill>
                  <a:latin typeface="Microsoft JhengHei" panose="020B0604030504040204" pitchFamily="34" charset="-120"/>
                  <a:ea typeface="Microsoft JhengHei" panose="020B0604030504040204" pitchFamily="34" charset="-120"/>
                </a:rPr>
                <a:t>出</a:t>
              </a:r>
              <a:r>
                <a:rPr lang="zh-TW" altLang="en-US" sz="1100" b="1" dirty="0">
                  <a:latin typeface="Microsoft JhengHei" panose="020B0604030504040204" pitchFamily="34" charset="-120"/>
                  <a:ea typeface="Microsoft JhengHei" panose="020B0604030504040204" pitchFamily="34" charset="-120"/>
                </a:rPr>
                <a:t>血狀況改善，但需要持續觀察。</a:t>
              </a:r>
              <a:endParaRPr lang="en-US" altLang="zh-TW" sz="1100" b="1" i="0" dirty="0">
                <a:solidFill>
                  <a:srgbClr val="000000"/>
                </a:solidFill>
                <a:effectLst/>
                <a:latin typeface="Microsoft JhengHei" panose="020B0604030504040204" pitchFamily="34" charset="-120"/>
                <a:ea typeface="Microsoft JhengHei" panose="020B0604030504040204" pitchFamily="34" charset="-120"/>
              </a:endParaRPr>
            </a:p>
          </p:txBody>
        </p:sp>
      </p:grpSp>
      <p:grpSp>
        <p:nvGrpSpPr>
          <p:cNvPr id="10" name="群組 9">
            <a:extLst>
              <a:ext uri="{FF2B5EF4-FFF2-40B4-BE49-F238E27FC236}">
                <a16:creationId xmlns:a16="http://schemas.microsoft.com/office/drawing/2014/main" id="{90386788-7E6E-4EA2-B18A-616CA30D5B11}"/>
              </a:ext>
            </a:extLst>
          </p:cNvPr>
          <p:cNvGrpSpPr/>
          <p:nvPr/>
        </p:nvGrpSpPr>
        <p:grpSpPr>
          <a:xfrm>
            <a:off x="1327392" y="4100286"/>
            <a:ext cx="3896273" cy="1799326"/>
            <a:chOff x="1555992" y="3862161"/>
            <a:chExt cx="3896273" cy="1799326"/>
          </a:xfrm>
        </p:grpSpPr>
        <p:cxnSp>
          <p:nvCxnSpPr>
            <p:cNvPr id="243" name="Google Shape;243;p9"/>
            <p:cNvCxnSpPr>
              <a:cxnSpLocks/>
            </p:cNvCxnSpPr>
            <p:nvPr/>
          </p:nvCxnSpPr>
          <p:spPr>
            <a:xfrm flipV="1">
              <a:off x="1555992" y="4256474"/>
              <a:ext cx="1830237" cy="1405013"/>
            </a:xfrm>
            <a:prstGeom prst="straightConnector1">
              <a:avLst/>
            </a:prstGeom>
            <a:noFill/>
            <a:ln w="9525" cap="flat" cmpd="sng">
              <a:solidFill>
                <a:schemeClr val="dk1"/>
              </a:solidFill>
              <a:prstDash val="solid"/>
              <a:round/>
              <a:headEnd type="none" w="sm" len="sm"/>
              <a:tailEnd type="triangle" w="med" len="med"/>
            </a:ln>
          </p:spPr>
        </p:cxnSp>
        <p:sp>
          <p:nvSpPr>
            <p:cNvPr id="244" name="Google Shape;244;p9"/>
            <p:cNvSpPr txBox="1"/>
            <p:nvPr/>
          </p:nvSpPr>
          <p:spPr>
            <a:xfrm>
              <a:off x="3416599" y="3862161"/>
              <a:ext cx="2035666" cy="615513"/>
            </a:xfrm>
            <a:prstGeom prst="rect">
              <a:avLst/>
            </a:prstGeom>
            <a:noFill/>
            <a:ln>
              <a:noFill/>
            </a:ln>
          </p:spPr>
          <p:txBody>
            <a:bodyPr spcFirstLastPara="1" wrap="square" lIns="91425" tIns="45700" rIns="91425" bIns="45700" anchor="t" anchorCtr="0">
              <a:spAutoFit/>
            </a:bodyPr>
            <a:lstStyle/>
            <a:p>
              <a:pPr algn="ctr"/>
              <a:r>
                <a:rPr lang="zh-TW" altLang="en-US" sz="1100" b="1" dirty="0">
                  <a:latin typeface="Microsoft JhengHei" panose="020B0604030504040204" pitchFamily="34" charset="-120"/>
                  <a:ea typeface="Microsoft JhengHei" panose="020B0604030504040204" pitchFamily="34" charset="-120"/>
                </a:rPr>
                <a:t>範本二</a:t>
              </a:r>
              <a:endParaRPr lang="en-US" altLang="zh-TW" sz="1100" b="1" i="0" dirty="0">
                <a:solidFill>
                  <a:srgbClr val="000000"/>
                </a:solidFill>
                <a:effectLst/>
                <a:latin typeface="Microsoft JhengHei" panose="020B0604030504040204" pitchFamily="34" charset="-120"/>
                <a:ea typeface="Microsoft JhengHei" panose="020B0604030504040204" pitchFamily="34" charset="-120"/>
              </a:endParaRPr>
            </a:p>
            <a:p>
              <a:pPr marL="0" marR="0" lvl="0" indent="0" algn="l" rtl="0">
                <a:lnSpc>
                  <a:spcPct val="100000"/>
                </a:lnSpc>
                <a:spcBef>
                  <a:spcPts val="0"/>
                </a:spcBef>
                <a:spcAft>
                  <a:spcPts val="0"/>
                </a:spcAft>
                <a:buNone/>
              </a:pPr>
              <a:r>
                <a:rPr lang="zh-TW" altLang="en-US" sz="1100" b="1" i="0" dirty="0">
                  <a:solidFill>
                    <a:srgbClr val="000000"/>
                  </a:solidFill>
                  <a:effectLst/>
                  <a:latin typeface="Microsoft JhengHei" panose="020B0604030504040204" pitchFamily="34" charset="-120"/>
                  <a:ea typeface="Microsoft JhengHei" panose="020B0604030504040204" pitchFamily="34" charset="-120"/>
                </a:rPr>
                <a:t>照射結果正常，患者回家自行觀察，辦理</a:t>
              </a:r>
              <a:r>
                <a:rPr lang="zh-TW" altLang="en-US" sz="1200" b="1" i="0" dirty="0">
                  <a:solidFill>
                    <a:srgbClr val="FF0000"/>
                  </a:solidFill>
                  <a:effectLst/>
                  <a:latin typeface="Microsoft JhengHei" panose="020B0604030504040204" pitchFamily="34" charset="-120"/>
                  <a:ea typeface="Microsoft JhengHei" panose="020B0604030504040204" pitchFamily="34" charset="-120"/>
                </a:rPr>
                <a:t>出院</a:t>
              </a:r>
              <a:r>
                <a:rPr lang="zh-TW" altLang="en-US" sz="1100" b="1" i="0" dirty="0">
                  <a:solidFill>
                    <a:srgbClr val="000000"/>
                  </a:solidFill>
                  <a:effectLst/>
                  <a:latin typeface="Microsoft JhengHei" panose="020B0604030504040204" pitchFamily="34" charset="-120"/>
                  <a:ea typeface="Microsoft JhengHei" panose="020B0604030504040204" pitchFamily="34" charset="-120"/>
                </a:rPr>
                <a:t>手續。</a:t>
              </a:r>
              <a:endParaRPr sz="1100" dirty="0"/>
            </a:p>
          </p:txBody>
        </p:sp>
      </p:grpSp>
      <p:sp>
        <p:nvSpPr>
          <p:cNvPr id="246" name="Google Shape;246;p9"/>
          <p:cNvSpPr/>
          <p:nvPr/>
        </p:nvSpPr>
        <p:spPr>
          <a:xfrm>
            <a:off x="2233704" y="4619380"/>
            <a:ext cx="364716" cy="512106"/>
          </a:xfrm>
          <a:prstGeom prst="arc">
            <a:avLst>
              <a:gd name="adj1" fmla="val 16200000"/>
              <a:gd name="adj2" fmla="val 0"/>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48" name="Google Shape;248;p9"/>
          <p:cNvSpPr txBox="1"/>
          <p:nvPr/>
        </p:nvSpPr>
        <p:spPr>
          <a:xfrm>
            <a:off x="5434595" y="3440640"/>
            <a:ext cx="3857195" cy="1634766"/>
          </a:xfrm>
          <a:prstGeom prst="rect">
            <a:avLst/>
          </a:prstGeom>
          <a:noFill/>
          <a:ln>
            <a:noFill/>
          </a:ln>
        </p:spPr>
        <p:txBody>
          <a:bodyPr spcFirstLastPara="1" wrap="square" lIns="91425" tIns="45700" rIns="91425" bIns="45700" anchor="t" anchorCtr="0">
            <a:spAutoFit/>
          </a:bodyPr>
          <a:lstStyle/>
          <a:p>
            <a:pPr marL="0" marR="0" lvl="0" indent="0" algn="l" rtl="0">
              <a:lnSpc>
                <a:spcPct val="178571"/>
              </a:lnSpc>
              <a:spcBef>
                <a:spcPts val="0"/>
              </a:spcBef>
              <a:spcAft>
                <a:spcPts val="0"/>
              </a:spcAft>
              <a:buNone/>
            </a:pPr>
            <a:r>
              <a:rPr lang="zh-TW" sz="1400" b="1" i="0" u="none" strike="noStrike" cap="none" dirty="0">
                <a:solidFill>
                  <a:srgbClr val="FF0000"/>
                </a:solidFill>
                <a:latin typeface="Microsoft JhengHei"/>
                <a:ea typeface="Microsoft JhengHei"/>
                <a:cs typeface="Microsoft JhengHei"/>
                <a:sym typeface="Microsoft JhengHei"/>
              </a:rPr>
              <a:t>1.計算Predict Vector</a:t>
            </a:r>
            <a:endParaRPr dirty="0"/>
          </a:p>
          <a:p>
            <a:pPr marL="0" marR="0" lvl="0" indent="0" algn="l" rtl="0">
              <a:lnSpc>
                <a:spcPct val="178571"/>
              </a:lnSpc>
              <a:spcBef>
                <a:spcPts val="0"/>
              </a:spcBef>
              <a:spcAft>
                <a:spcPts val="0"/>
              </a:spcAft>
              <a:buNone/>
            </a:pPr>
            <a:r>
              <a:rPr lang="zh-TW" sz="1400" b="1" i="0" u="none" strike="noStrike" cap="none" dirty="0">
                <a:solidFill>
                  <a:srgbClr val="FF0000"/>
                </a:solidFill>
                <a:latin typeface="Microsoft JhengHei"/>
                <a:ea typeface="Microsoft JhengHei"/>
                <a:cs typeface="Microsoft JhengHei"/>
                <a:sym typeface="Microsoft JhengHei"/>
              </a:rPr>
              <a:t>2.透過內建範本可得另外四條Vector</a:t>
            </a:r>
            <a:endParaRPr dirty="0"/>
          </a:p>
          <a:p>
            <a:pPr marL="0" marR="0" lvl="0" indent="0" algn="l" rtl="0">
              <a:lnSpc>
                <a:spcPct val="178571"/>
              </a:lnSpc>
              <a:spcBef>
                <a:spcPts val="0"/>
              </a:spcBef>
              <a:spcAft>
                <a:spcPts val="0"/>
              </a:spcAft>
              <a:buNone/>
            </a:pPr>
            <a:r>
              <a:rPr lang="zh-TW" sz="1400" b="1" i="0" u="none" strike="noStrike" cap="none" dirty="0">
                <a:solidFill>
                  <a:srgbClr val="FF0000"/>
                </a:solidFill>
                <a:latin typeface="Microsoft JhengHei"/>
                <a:ea typeface="Microsoft JhengHei"/>
                <a:cs typeface="Microsoft JhengHei"/>
                <a:sym typeface="Microsoft JhengHei"/>
              </a:rPr>
              <a:t>3.找出其中與Predict Vector夾角最小的範本</a:t>
            </a:r>
            <a:endParaRPr sz="1400" b="1" i="0" u="none" strike="noStrike" cap="none" dirty="0">
              <a:solidFill>
                <a:srgbClr val="FF0000"/>
              </a:solidFill>
              <a:latin typeface="Microsoft JhengHei"/>
              <a:ea typeface="Microsoft JhengHei"/>
              <a:cs typeface="Microsoft JhengHei"/>
              <a:sym typeface="Microsoft JhengHei"/>
            </a:endParaRPr>
          </a:p>
          <a:p>
            <a:pPr marL="0" marR="0" lvl="0" indent="0" algn="l" rtl="0">
              <a:lnSpc>
                <a:spcPct val="178571"/>
              </a:lnSpc>
              <a:spcBef>
                <a:spcPts val="0"/>
              </a:spcBef>
              <a:spcAft>
                <a:spcPts val="0"/>
              </a:spcAft>
              <a:buNone/>
            </a:pPr>
            <a:r>
              <a:rPr lang="zh-TW" sz="1400" b="1" i="0" u="none" strike="noStrike" cap="none" dirty="0">
                <a:solidFill>
                  <a:srgbClr val="FF0000"/>
                </a:solidFill>
                <a:latin typeface="Microsoft JhengHei"/>
                <a:ea typeface="Microsoft JhengHei"/>
                <a:cs typeface="Microsoft JhengHei"/>
                <a:sym typeface="Microsoft JhengHei"/>
              </a:rPr>
              <a:t>    (透過cosθ之計算可得)</a:t>
            </a:r>
            <a:endParaRPr dirty="0"/>
          </a:p>
        </p:txBody>
      </p:sp>
      <p:grpSp>
        <p:nvGrpSpPr>
          <p:cNvPr id="249" name="Google Shape;249;p9"/>
          <p:cNvGrpSpPr/>
          <p:nvPr/>
        </p:nvGrpSpPr>
        <p:grpSpPr>
          <a:xfrm>
            <a:off x="1236856" y="2122457"/>
            <a:ext cx="3955231" cy="1199472"/>
            <a:chOff x="1255693" y="2167384"/>
            <a:chExt cx="3955231" cy="1199472"/>
          </a:xfrm>
        </p:grpSpPr>
        <p:sp>
          <p:nvSpPr>
            <p:cNvPr id="250" name="Google Shape;250;p9"/>
            <p:cNvSpPr/>
            <p:nvPr/>
          </p:nvSpPr>
          <p:spPr>
            <a:xfrm>
              <a:off x="1255693" y="2167384"/>
              <a:ext cx="562510" cy="1199472"/>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1" name="Google Shape;251;p9"/>
            <p:cNvSpPr txBox="1"/>
            <p:nvPr/>
          </p:nvSpPr>
          <p:spPr>
            <a:xfrm>
              <a:off x="1708042" y="2403719"/>
              <a:ext cx="350288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1" i="0" u="none" strike="noStrike" cap="none" dirty="0">
                  <a:solidFill>
                    <a:srgbClr val="000000"/>
                  </a:solidFill>
                  <a:latin typeface="Microsoft JhengHei"/>
                  <a:ea typeface="Microsoft JhengHei"/>
                  <a:cs typeface="Microsoft JhengHei"/>
                  <a:sym typeface="Microsoft JhengHei"/>
                </a:rPr>
                <a:t>進入Recommendation System</a:t>
              </a:r>
              <a:endParaRPr dirty="0"/>
            </a:p>
            <a:p>
              <a:pPr marL="0" marR="0" lvl="0" indent="0" algn="l" rtl="0">
                <a:lnSpc>
                  <a:spcPct val="100000"/>
                </a:lnSpc>
                <a:spcBef>
                  <a:spcPts val="0"/>
                </a:spcBef>
                <a:spcAft>
                  <a:spcPts val="0"/>
                </a:spcAft>
                <a:buNone/>
              </a:pPr>
              <a:r>
                <a:rPr lang="zh-TW" sz="1800" b="1" i="0" u="none" strike="noStrike" cap="none" dirty="0">
                  <a:solidFill>
                    <a:srgbClr val="000000"/>
                  </a:solidFill>
                  <a:latin typeface="Microsoft JhengHei"/>
                  <a:ea typeface="Microsoft JhengHei"/>
                  <a:cs typeface="Microsoft JhengHei"/>
                  <a:sym typeface="Microsoft JhengHei"/>
                </a:rPr>
                <a:t>進行運算</a:t>
              </a:r>
              <a:endParaRPr dirty="0"/>
            </a:p>
          </p:txBody>
        </p:sp>
      </p:grpSp>
      <p:grpSp>
        <p:nvGrpSpPr>
          <p:cNvPr id="252" name="Google Shape;252;p9"/>
          <p:cNvGrpSpPr/>
          <p:nvPr/>
        </p:nvGrpSpPr>
        <p:grpSpPr>
          <a:xfrm>
            <a:off x="5677495" y="2024702"/>
            <a:ext cx="2049029" cy="1275994"/>
            <a:chOff x="5677495" y="2024702"/>
            <a:chExt cx="2049029" cy="1275994"/>
          </a:xfrm>
        </p:grpSpPr>
        <p:sp>
          <p:nvSpPr>
            <p:cNvPr id="253" name="Google Shape;253;p9"/>
            <p:cNvSpPr/>
            <p:nvPr/>
          </p:nvSpPr>
          <p:spPr>
            <a:xfrm rot="10800000">
              <a:off x="5677495" y="2024702"/>
              <a:ext cx="562510" cy="1275994"/>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9"/>
            <p:cNvSpPr txBox="1"/>
            <p:nvPr/>
          </p:nvSpPr>
          <p:spPr>
            <a:xfrm>
              <a:off x="6136024" y="2540181"/>
              <a:ext cx="15905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1" i="0" u="none" strike="noStrike" cap="none">
                  <a:solidFill>
                    <a:srgbClr val="000000"/>
                  </a:solidFill>
                  <a:latin typeface="Microsoft JhengHei"/>
                  <a:ea typeface="Microsoft JhengHei"/>
                  <a:cs typeface="Microsoft JhengHei"/>
                  <a:sym typeface="Microsoft JhengHei"/>
                </a:rPr>
                <a:t>Return value</a:t>
              </a:r>
              <a:endParaRPr sz="1800" b="1" i="0" u="none" strike="noStrike" cap="none">
                <a:solidFill>
                  <a:srgbClr val="000000"/>
                </a:solidFill>
                <a:latin typeface="Microsoft JhengHei"/>
                <a:ea typeface="Microsoft JhengHei"/>
                <a:cs typeface="Microsoft JhengHei"/>
                <a:sym typeface="Microsoft JhengHei"/>
              </a:endParaRPr>
            </a:p>
          </p:txBody>
        </p:sp>
      </p:grpSp>
      <p:grpSp>
        <p:nvGrpSpPr>
          <p:cNvPr id="255" name="Google Shape;255;p9"/>
          <p:cNvGrpSpPr/>
          <p:nvPr/>
        </p:nvGrpSpPr>
        <p:grpSpPr>
          <a:xfrm>
            <a:off x="5210924" y="1153060"/>
            <a:ext cx="1539089" cy="769875"/>
            <a:chOff x="1663389" y="1620711"/>
            <a:chExt cx="1539089" cy="769875"/>
          </a:xfrm>
        </p:grpSpPr>
        <p:sp>
          <p:nvSpPr>
            <p:cNvPr id="256" name="Google Shape;256;p9"/>
            <p:cNvSpPr/>
            <p:nvPr/>
          </p:nvSpPr>
          <p:spPr>
            <a:xfrm>
              <a:off x="1663389" y="1998389"/>
              <a:ext cx="1539089" cy="392197"/>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Microsoft JhengHei"/>
                <a:ea typeface="Microsoft JhengHei"/>
                <a:cs typeface="Microsoft JhengHei"/>
                <a:sym typeface="Microsoft JhengHei"/>
              </a:endParaRPr>
            </a:p>
          </p:txBody>
        </p:sp>
        <p:sp>
          <p:nvSpPr>
            <p:cNvPr id="257" name="Google Shape;257;p9"/>
            <p:cNvSpPr txBox="1"/>
            <p:nvPr/>
          </p:nvSpPr>
          <p:spPr>
            <a:xfrm>
              <a:off x="1944986" y="1620711"/>
              <a:ext cx="12108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1" i="0" u="none" strike="noStrike" cap="none">
                  <a:solidFill>
                    <a:srgbClr val="000000"/>
                  </a:solidFill>
                  <a:latin typeface="Microsoft JhengHei"/>
                  <a:ea typeface="Microsoft JhengHei"/>
                  <a:cs typeface="Microsoft JhengHei"/>
                  <a:sym typeface="Microsoft JhengHei"/>
                </a:rPr>
                <a:t>Output</a:t>
              </a:r>
              <a:endParaRPr sz="1800" b="1" i="0" u="none" strike="noStrike" cap="none">
                <a:solidFill>
                  <a:srgbClr val="000000"/>
                </a:solidFill>
                <a:latin typeface="Microsoft JhengHei"/>
                <a:ea typeface="Microsoft JhengHei"/>
                <a:cs typeface="Microsoft JhengHei"/>
                <a:sym typeface="Microsoft JhengHei"/>
              </a:endParaRPr>
            </a:p>
          </p:txBody>
        </p:sp>
      </p:grpSp>
      <p:sp>
        <p:nvSpPr>
          <p:cNvPr id="258" name="Google Shape;258;p9"/>
          <p:cNvSpPr txBox="1"/>
          <p:nvPr/>
        </p:nvSpPr>
        <p:spPr>
          <a:xfrm>
            <a:off x="5539207" y="1538049"/>
            <a:ext cx="12108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1" i="0" u="none" strike="noStrike" cap="none" dirty="0">
                <a:solidFill>
                  <a:srgbClr val="000000"/>
                </a:solidFill>
                <a:latin typeface="Microsoft JhengHei"/>
                <a:ea typeface="Microsoft JhengHei"/>
                <a:cs typeface="Microsoft JhengHei"/>
                <a:sym typeface="Microsoft JhengHei"/>
              </a:rPr>
              <a:t>範本</a:t>
            </a:r>
            <a:r>
              <a:rPr lang="zh-TW" altLang="en-US" sz="1800" b="1" i="0" u="none" strike="noStrike" cap="none" dirty="0">
                <a:solidFill>
                  <a:srgbClr val="000000"/>
                </a:solidFill>
                <a:latin typeface="Microsoft JhengHei"/>
                <a:ea typeface="Microsoft JhengHei"/>
                <a:cs typeface="Microsoft JhengHei"/>
                <a:sym typeface="Microsoft JhengHei"/>
              </a:rPr>
              <a:t>二</a:t>
            </a:r>
            <a:endParaRPr dirty="0"/>
          </a:p>
        </p:txBody>
      </p:sp>
      <p:sp>
        <p:nvSpPr>
          <p:cNvPr id="259" name="Google Shape;259;p9"/>
          <p:cNvSpPr txBox="1"/>
          <p:nvPr/>
        </p:nvSpPr>
        <p:spPr>
          <a:xfrm>
            <a:off x="942116" y="1573509"/>
            <a:ext cx="133882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1" i="0" u="none" strike="noStrike" cap="none" dirty="0">
                <a:solidFill>
                  <a:srgbClr val="FF0000"/>
                </a:solidFill>
                <a:latin typeface="Microsoft JhengHei"/>
                <a:ea typeface="Microsoft JhengHei"/>
                <a:cs typeface="Microsoft JhengHei"/>
                <a:sym typeface="Microsoft JhengHei"/>
              </a:rPr>
              <a:t>患者想出院</a:t>
            </a:r>
            <a:endParaRPr dirty="0"/>
          </a:p>
        </p:txBody>
      </p:sp>
      <p:sp>
        <p:nvSpPr>
          <p:cNvPr id="2" name="矩形 1">
            <a:extLst>
              <a:ext uri="{FF2B5EF4-FFF2-40B4-BE49-F238E27FC236}">
                <a16:creationId xmlns:a16="http://schemas.microsoft.com/office/drawing/2014/main" id="{BB91CD84-52D6-4173-91B7-48BD5B2C696F}"/>
              </a:ext>
            </a:extLst>
          </p:cNvPr>
          <p:cNvSpPr/>
          <p:nvPr/>
        </p:nvSpPr>
        <p:spPr>
          <a:xfrm>
            <a:off x="6990251" y="1302957"/>
            <a:ext cx="1800493" cy="769441"/>
          </a:xfrm>
          <a:prstGeom prst="rect">
            <a:avLst/>
          </a:prstGeom>
        </p:spPr>
        <p:txBody>
          <a:bodyPr wrap="none">
            <a:spAutoFit/>
          </a:bodyPr>
          <a:lstStyle/>
          <a:p>
            <a:pPr lvl="0"/>
            <a:r>
              <a:rPr lang="zh-TW" altLang="en-US" b="1" dirty="0">
                <a:latin typeface="Microsoft JhengHei" panose="020B0604030504040204" pitchFamily="34" charset="-120"/>
                <a:ea typeface="Microsoft JhengHei" panose="020B0604030504040204" pitchFamily="34" charset="-120"/>
              </a:rPr>
              <a:t>照射結果正常，</a:t>
            </a:r>
            <a:endParaRPr lang="en-US" altLang="zh-TW" b="1" dirty="0">
              <a:latin typeface="Microsoft JhengHei" panose="020B0604030504040204" pitchFamily="34" charset="-120"/>
              <a:ea typeface="Microsoft JhengHei" panose="020B0604030504040204" pitchFamily="34" charset="-120"/>
            </a:endParaRPr>
          </a:p>
          <a:p>
            <a:pPr lvl="0"/>
            <a:r>
              <a:rPr lang="zh-TW" altLang="en-US" b="1" dirty="0">
                <a:latin typeface="Microsoft JhengHei" panose="020B0604030504040204" pitchFamily="34" charset="-120"/>
                <a:ea typeface="Microsoft JhengHei" panose="020B0604030504040204" pitchFamily="34" charset="-120"/>
              </a:rPr>
              <a:t>患者回家自行觀察，</a:t>
            </a:r>
            <a:endParaRPr lang="en-US" altLang="zh-TW" b="1" dirty="0">
              <a:latin typeface="Microsoft JhengHei" panose="020B0604030504040204" pitchFamily="34" charset="-120"/>
              <a:ea typeface="Microsoft JhengHei" panose="020B0604030504040204" pitchFamily="34" charset="-120"/>
            </a:endParaRPr>
          </a:p>
          <a:p>
            <a:pPr lvl="0"/>
            <a:r>
              <a:rPr lang="zh-TW" altLang="en-US" b="1" dirty="0">
                <a:latin typeface="Microsoft JhengHei" panose="020B0604030504040204" pitchFamily="34" charset="-120"/>
                <a:ea typeface="Microsoft JhengHei" panose="020B0604030504040204" pitchFamily="34" charset="-120"/>
              </a:rPr>
              <a:t>辦理</a:t>
            </a:r>
            <a:r>
              <a:rPr lang="zh-TW" altLang="en-US" sz="1600" b="1" dirty="0">
                <a:solidFill>
                  <a:srgbClr val="FF0000"/>
                </a:solidFill>
                <a:latin typeface="Microsoft JhengHei" panose="020B0604030504040204" pitchFamily="34" charset="-120"/>
                <a:ea typeface="Microsoft JhengHei" panose="020B0604030504040204" pitchFamily="34" charset="-120"/>
              </a:rPr>
              <a:t>出院</a:t>
            </a:r>
            <a:r>
              <a:rPr lang="zh-TW" altLang="en-US" b="1" dirty="0">
                <a:latin typeface="Microsoft JhengHei" panose="020B0604030504040204" pitchFamily="34" charset="-120"/>
                <a:ea typeface="Microsoft JhengHei" panose="020B0604030504040204" pitchFamily="34" charset="-120"/>
              </a:rPr>
              <a:t>手續。</a:t>
            </a:r>
            <a:endParaRPr lang="zh-TW" altLang="en-US" dirty="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5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9"/>
                                        </p:tgtEl>
                                        <p:attrNameLst>
                                          <p:attrName>style.visibility</p:attrName>
                                        </p:attrNameLst>
                                      </p:cBhvr>
                                      <p:to>
                                        <p:strVal val="visible"/>
                                      </p:to>
                                    </p:set>
                                    <p:animEffect transition="in" filter="wipe(up)">
                                      <p:cBhvr>
                                        <p:cTn id="12" dur="500"/>
                                        <p:tgtEl>
                                          <p:spTgt spid="2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8"/>
                                        </p:tgtEl>
                                        <p:attrNameLst>
                                          <p:attrName>style.visibility</p:attrName>
                                        </p:attrNameLst>
                                      </p:cBhvr>
                                      <p:to>
                                        <p:strVal val="visible"/>
                                      </p:to>
                                    </p:set>
                                    <p:animEffect transition="in" filter="fade">
                                      <p:cBhvr>
                                        <p:cTn id="17" dur="500"/>
                                        <p:tgtEl>
                                          <p:spTgt spid="2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5"/>
                                        </p:tgtEl>
                                        <p:attrNameLst>
                                          <p:attrName>style.visibility</p:attrName>
                                        </p:attrNameLst>
                                      </p:cBhvr>
                                      <p:to>
                                        <p:strVal val="visible"/>
                                      </p:to>
                                    </p:set>
                                    <p:animEffect transition="in" filter="wipe(left)">
                                      <p:cBhvr>
                                        <p:cTn id="22" dur="500"/>
                                        <p:tgtEl>
                                          <p:spTgt spid="2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239"/>
                                        </p:tgtEl>
                                        <p:attrNameLst>
                                          <p:attrName>style.visibility</p:attrName>
                                        </p:attrNameLst>
                                      </p:cBhvr>
                                      <p:to>
                                        <p:strVal val="visible"/>
                                      </p:to>
                                    </p:set>
                                    <p:animEffect transition="in" filter="wipe(left)">
                                      <p:cBhvr>
                                        <p:cTn id="35" dur="500"/>
                                        <p:tgtEl>
                                          <p:spTgt spid="239"/>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236"/>
                                        </p:tgtEl>
                                        <p:attrNameLst>
                                          <p:attrName>style.visibility</p:attrName>
                                        </p:attrNameLst>
                                      </p:cBhvr>
                                      <p:to>
                                        <p:strVal val="visible"/>
                                      </p:to>
                                    </p:set>
                                    <p:animEffect transition="in" filter="wipe(left)">
                                      <p:cBhvr>
                                        <p:cTn id="39" dur="500"/>
                                        <p:tgtEl>
                                          <p:spTgt spid="23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46"/>
                                        </p:tgtEl>
                                        <p:attrNameLst>
                                          <p:attrName>style.visibility</p:attrName>
                                        </p:attrNameLst>
                                      </p:cBhvr>
                                      <p:to>
                                        <p:strVal val="visible"/>
                                      </p:to>
                                    </p:set>
                                    <p:animEffect transition="in" filter="wipe(down)">
                                      <p:cBhvr>
                                        <p:cTn id="44" dur="500"/>
                                        <p:tgtEl>
                                          <p:spTgt spid="246"/>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247"/>
                                        </p:tgtEl>
                                        <p:attrNameLst>
                                          <p:attrName>style.visibility</p:attrName>
                                        </p:attrNameLst>
                                      </p:cBhvr>
                                      <p:to>
                                        <p:strVal val="visible"/>
                                      </p:to>
                                    </p:set>
                                    <p:animEffect transition="in" filter="wipe(left)">
                                      <p:cBhvr>
                                        <p:cTn id="48" dur="500"/>
                                        <p:tgtEl>
                                          <p:spTgt spid="247"/>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248"/>
                                        </p:tgtEl>
                                        <p:attrNameLst>
                                          <p:attrName>style.visibility</p:attrName>
                                        </p:attrNameLst>
                                      </p:cBhvr>
                                      <p:to>
                                        <p:strVal val="visible"/>
                                      </p:to>
                                    </p:set>
                                    <p:animEffect transition="in" filter="wipe(left)">
                                      <p:cBhvr>
                                        <p:cTn id="52" dur="500"/>
                                        <p:tgtEl>
                                          <p:spTgt spid="2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52"/>
                                        </p:tgtEl>
                                        <p:attrNameLst>
                                          <p:attrName>style.visibility</p:attrName>
                                        </p:attrNameLst>
                                      </p:cBhvr>
                                      <p:to>
                                        <p:strVal val="visible"/>
                                      </p:to>
                                    </p:set>
                                    <p:animEffect transition="in" filter="wipe(down)">
                                      <p:cBhvr>
                                        <p:cTn id="57" dur="500"/>
                                        <p:tgtEl>
                                          <p:spTgt spid="25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58"/>
                                        </p:tgtEl>
                                        <p:attrNameLst>
                                          <p:attrName>style.visibility</p:attrName>
                                        </p:attrNameLst>
                                      </p:cBhvr>
                                      <p:to>
                                        <p:strVal val="visible"/>
                                      </p:to>
                                    </p:set>
                                    <p:animEffect transition="in" filter="fade">
                                      <p:cBhvr>
                                        <p:cTn id="61" dur="500"/>
                                        <p:tgtEl>
                                          <p:spTgt spid="25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24"/>
                                        </p:tgtEl>
                                      </p:cBhvr>
                                    </p:animEffect>
                                    <p:set>
                                      <p:cBhvr>
                                        <p:cTn id="66" dur="1" fill="hold">
                                          <p:stCondLst>
                                            <p:cond delay="499"/>
                                          </p:stCondLst>
                                        </p:cTn>
                                        <p:tgtEl>
                                          <p:spTgt spid="224"/>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259"/>
                                        </p:tgtEl>
                                        <p:attrNameLst>
                                          <p:attrName>style.visibility</p:attrName>
                                        </p:attrNameLst>
                                      </p:cBhvr>
                                      <p:to>
                                        <p:strVal val="visible"/>
                                      </p:to>
                                    </p:set>
                                    <p:animEffect transition="in" filter="fade">
                                      <p:cBhvr>
                                        <p:cTn id="70"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4" grpId="1"/>
      <p:bldP spid="246" grpId="0" animBg="1"/>
      <p:bldP spid="248" grpId="0"/>
      <p:bldP spid="258" grpId="0"/>
      <p:bldP spid="2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0"/>
          <p:cNvSpPr/>
          <p:nvPr/>
        </p:nvSpPr>
        <p:spPr>
          <a:xfrm>
            <a:off x="2006354" y="107057"/>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10"/>
          <p:cNvSpPr/>
          <p:nvPr/>
        </p:nvSpPr>
        <p:spPr>
          <a:xfrm>
            <a:off x="2284522" y="107057"/>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7" name="Google Shape;267;p10"/>
          <p:cNvSpPr txBox="1"/>
          <p:nvPr/>
        </p:nvSpPr>
        <p:spPr>
          <a:xfrm>
            <a:off x="125737" y="204677"/>
            <a:ext cx="189914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a:solidFill>
                  <a:srgbClr val="0286E7"/>
                </a:solidFill>
                <a:latin typeface="Microsoft JhengHei"/>
                <a:ea typeface="Microsoft JhengHei"/>
                <a:cs typeface="Microsoft JhengHei"/>
                <a:sym typeface="Microsoft JhengHei"/>
              </a:rPr>
              <a:t>研究方法</a:t>
            </a:r>
            <a:endParaRPr sz="1400" b="0" i="0" u="none" strike="noStrike" cap="none">
              <a:solidFill>
                <a:srgbClr val="000000"/>
              </a:solidFill>
              <a:latin typeface="Arial"/>
              <a:ea typeface="Arial"/>
              <a:cs typeface="Arial"/>
              <a:sym typeface="Arial"/>
            </a:endParaRPr>
          </a:p>
        </p:txBody>
      </p:sp>
      <p:sp>
        <p:nvSpPr>
          <p:cNvPr id="268" name="Google Shape;268;p10"/>
          <p:cNvSpPr txBox="1"/>
          <p:nvPr/>
        </p:nvSpPr>
        <p:spPr>
          <a:xfrm>
            <a:off x="2442604" y="74069"/>
            <a:ext cx="672803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dirty="0">
                <a:solidFill>
                  <a:srgbClr val="D90B0B"/>
                </a:solidFill>
                <a:latin typeface="Microsoft JhengHei"/>
                <a:ea typeface="Microsoft JhengHei"/>
                <a:cs typeface="Microsoft JhengHei"/>
                <a:sym typeface="Microsoft JhengHei"/>
              </a:rPr>
              <a:t>透過【事前及事後設計法】來驗證我們提出的方法符合研究目標設定</a:t>
            </a:r>
            <a:endParaRPr sz="1400" b="0" i="0" u="none" strike="noStrike" cap="none" dirty="0">
              <a:solidFill>
                <a:srgbClr val="000000"/>
              </a:solidFill>
              <a:latin typeface="Arial"/>
              <a:ea typeface="Arial"/>
              <a:cs typeface="Arial"/>
              <a:sym typeface="Arial"/>
            </a:endParaRPr>
          </a:p>
        </p:txBody>
      </p:sp>
      <p:pic>
        <p:nvPicPr>
          <p:cNvPr id="269" name="Google Shape;269;p10"/>
          <p:cNvPicPr preferRelativeResize="0"/>
          <p:nvPr/>
        </p:nvPicPr>
        <p:blipFill rotWithShape="1">
          <a:blip r:embed="rId3">
            <a:alphaModFix/>
          </a:blip>
          <a:srcRect/>
          <a:stretch/>
        </p:blipFill>
        <p:spPr>
          <a:xfrm>
            <a:off x="-4546011" y="0"/>
            <a:ext cx="4401321" cy="2109090"/>
          </a:xfrm>
          <a:prstGeom prst="rect">
            <a:avLst/>
          </a:prstGeom>
          <a:noFill/>
          <a:ln>
            <a:noFill/>
          </a:ln>
        </p:spPr>
      </p:pic>
      <p:sp>
        <p:nvSpPr>
          <p:cNvPr id="270" name="Google Shape;270;p10"/>
          <p:cNvSpPr txBox="1"/>
          <p:nvPr/>
        </p:nvSpPr>
        <p:spPr>
          <a:xfrm>
            <a:off x="7122160" y="6492875"/>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altLang="zh-TW" sz="2000" b="1" i="0" u="none" strike="noStrike" cap="none">
                <a:solidFill>
                  <a:srgbClr val="FF4F4F"/>
                </a:solidFill>
                <a:latin typeface="Microsoft JhengHei"/>
                <a:ea typeface="Microsoft JhengHei"/>
                <a:cs typeface="Microsoft JhengHei"/>
                <a:sym typeface="Microsoft JhengHei"/>
              </a:rPr>
              <a:t>8</a:t>
            </a:fld>
            <a:endParaRPr sz="2000" b="1" i="0" u="none" strike="noStrike" cap="none">
              <a:solidFill>
                <a:srgbClr val="FF4F4F"/>
              </a:solidFill>
              <a:latin typeface="Microsoft JhengHei"/>
              <a:ea typeface="Microsoft JhengHei"/>
              <a:cs typeface="Microsoft JhengHei"/>
              <a:sym typeface="Microsoft JhengHei"/>
            </a:endParaRPr>
          </a:p>
        </p:txBody>
      </p:sp>
      <p:graphicFrame>
        <p:nvGraphicFramePr>
          <p:cNvPr id="271" name="Google Shape;271;p10"/>
          <p:cNvGraphicFramePr/>
          <p:nvPr/>
        </p:nvGraphicFramePr>
        <p:xfrm>
          <a:off x="-5293360" y="5639117"/>
          <a:ext cx="5038700" cy="1036340"/>
        </p:xfrm>
        <a:graphic>
          <a:graphicData uri="http://schemas.openxmlformats.org/drawingml/2006/table">
            <a:tbl>
              <a:tblPr firstRow="1" bandRow="1">
                <a:noFill/>
                <a:tableStyleId>{A6B65938-B912-4407-8A10-DBE998BF1E38}</a:tableStyleId>
              </a:tblPr>
              <a:tblGrid>
                <a:gridCol w="1259675">
                  <a:extLst>
                    <a:ext uri="{9D8B030D-6E8A-4147-A177-3AD203B41FA5}">
                      <a16:colId xmlns:a16="http://schemas.microsoft.com/office/drawing/2014/main" val="20000"/>
                    </a:ext>
                  </a:extLst>
                </a:gridCol>
                <a:gridCol w="1259675">
                  <a:extLst>
                    <a:ext uri="{9D8B030D-6E8A-4147-A177-3AD203B41FA5}">
                      <a16:colId xmlns:a16="http://schemas.microsoft.com/office/drawing/2014/main" val="20001"/>
                    </a:ext>
                  </a:extLst>
                </a:gridCol>
                <a:gridCol w="1259675">
                  <a:extLst>
                    <a:ext uri="{9D8B030D-6E8A-4147-A177-3AD203B41FA5}">
                      <a16:colId xmlns:a16="http://schemas.microsoft.com/office/drawing/2014/main" val="20002"/>
                    </a:ext>
                  </a:extLst>
                </a:gridCol>
                <a:gridCol w="1259675">
                  <a:extLst>
                    <a:ext uri="{9D8B030D-6E8A-4147-A177-3AD203B41FA5}">
                      <a16:colId xmlns:a16="http://schemas.microsoft.com/office/drawing/2014/main" val="20003"/>
                    </a:ext>
                  </a:extLst>
                </a:gridCol>
              </a:tblGrid>
              <a:tr h="246950">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R1</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zh-TW" sz="1400" u="none" strike="noStrike" cap="none"/>
                        <a:t>醫師手動輸入</a:t>
                      </a:r>
                      <a:endParaRPr sz="1400" u="none" strike="noStrike" cap="none"/>
                    </a:p>
                  </a:txBody>
                  <a:tcPr marL="91450" marR="91450" marT="45725" marB="45725">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MB1</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dirty="0"/>
                        <a:t>X</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MA1</a:t>
                      </a:r>
                      <a:endParaRPr sz="1400" u="none" strike="noStrike" cap="none"/>
                    </a:p>
                  </a:txBody>
                  <a:tcPr marL="91450" marR="91450" marT="45725" marB="45725">
                    <a:solidFill>
                      <a:schemeClr val="accent2"/>
                    </a:solidFill>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R2</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zh-TW" sz="1400" u="none" strike="noStrike" cap="none"/>
                        <a:t>AI輔助輸入</a:t>
                      </a:r>
                      <a:endParaRPr sz="1400" u="none" strike="noStrike" cap="none"/>
                    </a:p>
                  </a:txBody>
                  <a:tcPr marL="91450" marR="91450" marT="45725" marB="45725">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MB2</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dirty="0"/>
                        <a:t>MA2</a:t>
                      </a:r>
                      <a:endParaRPr sz="1400" u="none" strike="noStrike" cap="none" dirty="0"/>
                    </a:p>
                  </a:txBody>
                  <a:tcPr marL="91450" marR="91450" marT="45725" marB="45725">
                    <a:solidFill>
                      <a:schemeClr val="accent2"/>
                    </a:solidFill>
                  </a:tcPr>
                </a:tc>
                <a:extLst>
                  <a:ext uri="{0D108BD9-81ED-4DB2-BD59-A6C34878D82A}">
                    <a16:rowId xmlns:a16="http://schemas.microsoft.com/office/drawing/2014/main" val="10001"/>
                  </a:ext>
                </a:extLst>
              </a:tr>
            </a:tbl>
          </a:graphicData>
        </a:graphic>
      </p:graphicFrame>
      <p:graphicFrame>
        <p:nvGraphicFramePr>
          <p:cNvPr id="272" name="Google Shape;272;p10"/>
          <p:cNvGraphicFramePr/>
          <p:nvPr>
            <p:extLst>
              <p:ext uri="{D42A27DB-BD31-4B8C-83A1-F6EECF244321}">
                <p14:modId xmlns:p14="http://schemas.microsoft.com/office/powerpoint/2010/main" val="3843818794"/>
              </p:ext>
            </p:extLst>
          </p:nvPr>
        </p:nvGraphicFramePr>
        <p:xfrm>
          <a:off x="1373560" y="3489656"/>
          <a:ext cx="6834450" cy="2011700"/>
        </p:xfrm>
        <a:graphic>
          <a:graphicData uri="http://schemas.openxmlformats.org/drawingml/2006/table">
            <a:tbl>
              <a:tblPr firstRow="1" bandRow="1">
                <a:noFill/>
                <a:tableStyleId>{9DA6FBCB-3E25-4BC5-B715-1679A74C02A4}</a:tableStyleId>
              </a:tblPr>
              <a:tblGrid>
                <a:gridCol w="2278150">
                  <a:extLst>
                    <a:ext uri="{9D8B030D-6E8A-4147-A177-3AD203B41FA5}">
                      <a16:colId xmlns:a16="http://schemas.microsoft.com/office/drawing/2014/main" val="20000"/>
                    </a:ext>
                  </a:extLst>
                </a:gridCol>
                <a:gridCol w="2278150">
                  <a:extLst>
                    <a:ext uri="{9D8B030D-6E8A-4147-A177-3AD203B41FA5}">
                      <a16:colId xmlns:a16="http://schemas.microsoft.com/office/drawing/2014/main" val="20001"/>
                    </a:ext>
                  </a:extLst>
                </a:gridCol>
                <a:gridCol w="2278150">
                  <a:extLst>
                    <a:ext uri="{9D8B030D-6E8A-4147-A177-3AD203B41FA5}">
                      <a16:colId xmlns:a16="http://schemas.microsoft.com/office/drawing/2014/main" val="20002"/>
                    </a:ext>
                  </a:extLst>
                </a:gridCol>
              </a:tblGrid>
              <a:tr h="502925">
                <a:tc>
                  <a:txBody>
                    <a:bodyPr/>
                    <a:lstStyle/>
                    <a:p>
                      <a:pPr marL="0" marR="0" lvl="0" indent="0" algn="ctr" rtl="0">
                        <a:lnSpc>
                          <a:spcPct val="100000"/>
                        </a:lnSpc>
                        <a:spcBef>
                          <a:spcPts val="0"/>
                        </a:spcBef>
                        <a:spcAft>
                          <a:spcPts val="0"/>
                        </a:spcAft>
                        <a:buClr>
                          <a:srgbClr val="000000"/>
                        </a:buClr>
                        <a:buSzPts val="2000"/>
                        <a:buFont typeface="Arial"/>
                        <a:buNone/>
                      </a:pPr>
                      <a:r>
                        <a:rPr lang="zh-TW" sz="2000" u="none" strike="noStrike" cap="none">
                          <a:latin typeface="Arial"/>
                          <a:ea typeface="Arial"/>
                          <a:cs typeface="Arial"/>
                          <a:sym typeface="Arial"/>
                        </a:rPr>
                        <a:t>MB</a:t>
                      </a:r>
                      <a:endParaRPr sz="14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u="none" strike="noStrike" cap="none">
                          <a:latin typeface="Arial"/>
                          <a:ea typeface="Arial"/>
                          <a:cs typeface="Arial"/>
                          <a:sym typeface="Arial"/>
                        </a:rPr>
                        <a:t>護理師全手動輸入</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zh-TW" sz="2000" u="none" strike="noStrike" cap="none" dirty="0">
                          <a:latin typeface="Arial"/>
                          <a:ea typeface="Arial"/>
                          <a:cs typeface="Arial"/>
                          <a:sym typeface="Arial"/>
                        </a:rPr>
                        <a:t>X</a:t>
                      </a:r>
                      <a:endParaRPr sz="1400" u="none" strike="noStrike" cap="none" dirty="0"/>
                    </a:p>
                    <a:p>
                      <a:pPr marL="0" marR="0" lvl="0" indent="0" algn="ctr" rtl="0">
                        <a:lnSpc>
                          <a:spcPct val="100000"/>
                        </a:lnSpc>
                        <a:spcBef>
                          <a:spcPts val="0"/>
                        </a:spcBef>
                        <a:spcAft>
                          <a:spcPts val="0"/>
                        </a:spcAft>
                        <a:buClr>
                          <a:srgbClr val="000000"/>
                        </a:buClr>
                        <a:buSzPts val="2000"/>
                        <a:buFont typeface="Arial"/>
                        <a:buNone/>
                      </a:pPr>
                      <a:endParaRPr sz="2000" u="none" strike="noStrike" cap="none" dirty="0">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u="none" strike="noStrike" cap="none" dirty="0">
                          <a:latin typeface="Arial"/>
                          <a:ea typeface="Arial"/>
                          <a:cs typeface="Arial"/>
                          <a:sym typeface="Arial"/>
                        </a:rPr>
                        <a:t>使用產生器</a:t>
                      </a:r>
                      <a:endParaRPr sz="14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zh-TW" sz="2000" u="none" strike="noStrike" cap="none" dirty="0">
                          <a:latin typeface="Arial"/>
                          <a:ea typeface="Arial"/>
                          <a:cs typeface="Arial"/>
                          <a:sym typeface="Arial"/>
                        </a:rPr>
                        <a:t>MA</a:t>
                      </a:r>
                      <a:endParaRPr sz="1400" u="none" strike="noStrike" cap="none" dirty="0"/>
                    </a:p>
                    <a:p>
                      <a:pPr marL="0" marR="0" lvl="0" indent="0" algn="ctr" rtl="0">
                        <a:lnSpc>
                          <a:spcPct val="100000"/>
                        </a:lnSpc>
                        <a:spcBef>
                          <a:spcPts val="0"/>
                        </a:spcBef>
                        <a:spcAft>
                          <a:spcPts val="0"/>
                        </a:spcAft>
                        <a:buClr>
                          <a:srgbClr val="000000"/>
                        </a:buClr>
                        <a:buSzPts val="2000"/>
                        <a:buFont typeface="Arial"/>
                        <a:buNone/>
                      </a:pPr>
                      <a:endParaRPr sz="2000" u="none" strike="noStrike" cap="none" dirty="0">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u="none" strike="noStrike" cap="none" dirty="0">
                          <a:latin typeface="Arial"/>
                          <a:ea typeface="Arial"/>
                          <a:cs typeface="Arial"/>
                          <a:sym typeface="Arial"/>
                        </a:rPr>
                        <a:t>AI輔助產生</a:t>
                      </a:r>
                      <a:endParaRPr sz="1400" u="none" strike="noStrike" cap="none" dirty="0"/>
                    </a:p>
                  </a:txBody>
                  <a:tcPr marL="91450" marR="91450" marT="45725" marB="45725"/>
                </a:tc>
                <a:extLst>
                  <a:ext uri="{0D108BD9-81ED-4DB2-BD59-A6C34878D82A}">
                    <a16:rowId xmlns:a16="http://schemas.microsoft.com/office/drawing/2014/main" val="10000"/>
                  </a:ext>
                </a:extLst>
              </a:tr>
              <a:tr h="502925">
                <a:tc gridSpan="3">
                  <a:txBody>
                    <a:bodyPr/>
                    <a:lstStyle/>
                    <a:p>
                      <a:pPr marL="0" marR="0" lvl="0" indent="0" algn="ctr" rtl="0">
                        <a:lnSpc>
                          <a:spcPct val="100000"/>
                        </a:lnSpc>
                        <a:spcBef>
                          <a:spcPts val="0"/>
                        </a:spcBef>
                        <a:spcAft>
                          <a:spcPts val="0"/>
                        </a:spcAft>
                        <a:buClr>
                          <a:srgbClr val="000000"/>
                        </a:buClr>
                        <a:buSzPts val="2000"/>
                        <a:buFont typeface="Arial"/>
                        <a:buNone/>
                      </a:pPr>
                      <a:endParaRPr sz="2000" u="none" strike="noStrike" cap="none" dirty="0">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zh-TW" sz="2000" b="1" u="none" strike="noStrike" cap="none" dirty="0">
                          <a:latin typeface="Arial"/>
                          <a:ea typeface="Arial"/>
                          <a:cs typeface="Arial"/>
                          <a:sym typeface="Arial"/>
                        </a:rPr>
                        <a:t>Treatment Effect = MA - MB</a:t>
                      </a:r>
                      <a:endParaRPr sz="2000" b="1" u="none" strike="noStrike" cap="none" dirty="0">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u="none" strike="noStrike" cap="none" dirty="0">
                        <a:latin typeface="Arial"/>
                        <a:ea typeface="Arial"/>
                        <a:cs typeface="Arial"/>
                        <a:sym typeface="Arial"/>
                      </a:endParaRPr>
                    </a:p>
                  </a:txBody>
                  <a:tcPr marL="91450" marR="91450" marT="45725" marB="45725"/>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1"/>
                  </a:ext>
                </a:extLst>
              </a:tr>
            </a:tbl>
          </a:graphicData>
        </a:graphic>
      </p:graphicFrame>
      <p:sp>
        <p:nvSpPr>
          <p:cNvPr id="273" name="Google Shape;273;p10"/>
          <p:cNvSpPr txBox="1"/>
          <p:nvPr/>
        </p:nvSpPr>
        <p:spPr>
          <a:xfrm>
            <a:off x="1373560" y="5641435"/>
            <a:ext cx="6096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 MA:事後測量 ; MB:事前測量 ; X:處理</a:t>
            </a:r>
            <a:endParaRPr sz="1400" b="0" i="0" u="none" strike="noStrike" cap="none">
              <a:solidFill>
                <a:srgbClr val="000000"/>
              </a:solidFill>
              <a:latin typeface="Arial"/>
              <a:ea typeface="Arial"/>
              <a:cs typeface="Arial"/>
              <a:sym typeface="Arial"/>
            </a:endParaRPr>
          </a:p>
        </p:txBody>
      </p:sp>
      <p:sp>
        <p:nvSpPr>
          <p:cNvPr id="274" name="Google Shape;274;p10"/>
          <p:cNvSpPr txBox="1"/>
          <p:nvPr/>
        </p:nvSpPr>
        <p:spPr>
          <a:xfrm>
            <a:off x="1125419" y="1370720"/>
            <a:ext cx="7268066" cy="1754286"/>
          </a:xfrm>
          <a:prstGeom prst="rect">
            <a:avLst/>
          </a:prstGeom>
          <a:noFill/>
          <a:ln>
            <a:noFill/>
          </a:ln>
        </p:spPr>
        <p:txBody>
          <a:bodyPr spcFirstLastPara="1" wrap="square" lIns="91425" tIns="45700" rIns="91425" bIns="45700" anchor="t" anchorCtr="0">
            <a:spAutoFit/>
          </a:bodyPr>
          <a:lstStyle/>
          <a:p>
            <a:pPr marL="0" marR="0" lvl="0" indent="304800" algn="just" rtl="0">
              <a:lnSpc>
                <a:spcPct val="150000"/>
              </a:lnSpc>
              <a:spcBef>
                <a:spcPts val="0"/>
              </a:spcBef>
              <a:spcAft>
                <a:spcPts val="0"/>
              </a:spcAft>
              <a:buClr>
                <a:srgbClr val="000000"/>
              </a:buClr>
              <a:buSzPts val="1800"/>
              <a:buFont typeface="Arial"/>
              <a:buNone/>
            </a:pPr>
            <a:r>
              <a:rPr lang="zh-TW" sz="1800" b="1" i="0" u="none" strike="noStrike" cap="none" dirty="0">
                <a:solidFill>
                  <a:schemeClr val="dk1"/>
                </a:solidFill>
                <a:latin typeface="Microsoft JhengHei"/>
                <a:ea typeface="Microsoft JhengHei"/>
                <a:cs typeface="Microsoft JhengHei"/>
                <a:sym typeface="Microsoft JhengHei"/>
              </a:rPr>
              <a:t>本</a:t>
            </a:r>
            <a:r>
              <a:rPr lang="zh-TW" altLang="en-US" sz="1800" b="1" dirty="0">
                <a:solidFill>
                  <a:schemeClr val="dk1"/>
                </a:solidFill>
                <a:latin typeface="Microsoft JhengHei"/>
                <a:ea typeface="Microsoft JhengHei"/>
                <a:cs typeface="Microsoft JhengHei"/>
                <a:sym typeface="Microsoft JhengHei"/>
              </a:rPr>
              <a:t>專題</a:t>
            </a:r>
            <a:r>
              <a:rPr lang="zh-TW" sz="1800" b="1" i="0" u="none" strike="noStrike" cap="none" dirty="0">
                <a:solidFill>
                  <a:schemeClr val="dk1"/>
                </a:solidFill>
                <a:latin typeface="Microsoft JhengHei"/>
                <a:ea typeface="Microsoft JhengHei"/>
                <a:cs typeface="Microsoft JhengHei"/>
                <a:sym typeface="Microsoft JhengHei"/>
              </a:rPr>
              <a:t>採取實驗研究法，研究設計為【事前及事後比較法(before-after comparison)】，以驗證本專題演算法(algorithm)可有效幫助醫事人員增進整體工作效率下圖為實驗設計，實驗目的為【比較使用AI輔助前後整體效率差異】。</a:t>
            </a:r>
            <a:endParaRPr sz="1400" b="0" i="0" u="none" strike="noStrike" cap="none" dirty="0">
              <a:solidFill>
                <a:srgbClr val="000000"/>
              </a:solidFill>
              <a:latin typeface="Arial"/>
              <a:ea typeface="Arial"/>
              <a:cs typeface="Arial"/>
              <a:sym typeface="Arial"/>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1"/>
          <p:cNvSpPr txBox="1"/>
          <p:nvPr/>
        </p:nvSpPr>
        <p:spPr>
          <a:xfrm>
            <a:off x="7086600" y="6492875"/>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altLang="zh-TW" sz="2000" b="1" i="0" u="none" strike="noStrike" cap="none">
                <a:solidFill>
                  <a:srgbClr val="FF4F4F"/>
                </a:solidFill>
                <a:latin typeface="Microsoft JhengHei"/>
                <a:ea typeface="Microsoft JhengHei"/>
                <a:cs typeface="Microsoft JhengHei"/>
                <a:sym typeface="Microsoft JhengHei"/>
              </a:rPr>
              <a:t>9</a:t>
            </a:fld>
            <a:endParaRPr sz="2000" b="1" i="0" u="none" strike="noStrike" cap="none">
              <a:solidFill>
                <a:srgbClr val="FF4F4F"/>
              </a:solidFill>
              <a:latin typeface="Microsoft JhengHei"/>
              <a:ea typeface="Microsoft JhengHei"/>
              <a:cs typeface="Microsoft JhengHei"/>
              <a:sym typeface="Microsoft JhengHei"/>
            </a:endParaRPr>
          </a:p>
        </p:txBody>
      </p:sp>
      <p:sp>
        <p:nvSpPr>
          <p:cNvPr id="280" name="Google Shape;280;p11"/>
          <p:cNvSpPr/>
          <p:nvPr/>
        </p:nvSpPr>
        <p:spPr>
          <a:xfrm>
            <a:off x="1935330" y="142569"/>
            <a:ext cx="216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11"/>
          <p:cNvSpPr/>
          <p:nvPr/>
        </p:nvSpPr>
        <p:spPr>
          <a:xfrm>
            <a:off x="2213498" y="142569"/>
            <a:ext cx="72000" cy="720000"/>
          </a:xfrm>
          <a:prstGeom prst="rect">
            <a:avLst/>
          </a:prstGeom>
          <a:solidFill>
            <a:srgbClr val="028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11"/>
          <p:cNvSpPr txBox="1"/>
          <p:nvPr/>
        </p:nvSpPr>
        <p:spPr>
          <a:xfrm>
            <a:off x="54713" y="240189"/>
            <a:ext cx="189914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zh-TW" sz="3200" b="1" i="0" u="none" strike="noStrike" cap="none" dirty="0">
                <a:solidFill>
                  <a:srgbClr val="0286E7"/>
                </a:solidFill>
                <a:latin typeface="Microsoft JhengHei"/>
                <a:ea typeface="Microsoft JhengHei"/>
                <a:cs typeface="Microsoft JhengHei"/>
                <a:sym typeface="Microsoft JhengHei"/>
              </a:rPr>
              <a:t>影片展示</a:t>
            </a:r>
            <a:endParaRPr sz="1400" b="0" i="0" u="none" strike="noStrike" cap="none" dirty="0">
              <a:solidFill>
                <a:srgbClr val="000000"/>
              </a:solidFill>
              <a:latin typeface="Arial"/>
              <a:ea typeface="Arial"/>
              <a:cs typeface="Arial"/>
              <a:sym typeface="Arial"/>
            </a:endParaRPr>
          </a:p>
        </p:txBody>
      </p:sp>
      <p:sp>
        <p:nvSpPr>
          <p:cNvPr id="7" name="Google Shape;268;p10">
            <a:extLst>
              <a:ext uri="{FF2B5EF4-FFF2-40B4-BE49-F238E27FC236}">
                <a16:creationId xmlns:a16="http://schemas.microsoft.com/office/drawing/2014/main" id="{971DFEB8-2296-4BC0-8DAE-3B291130716A}"/>
              </a:ext>
            </a:extLst>
          </p:cNvPr>
          <p:cNvSpPr txBox="1"/>
          <p:nvPr/>
        </p:nvSpPr>
        <p:spPr>
          <a:xfrm>
            <a:off x="2347666" y="-6104"/>
            <a:ext cx="6728030" cy="8925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altLang="en-US" sz="2400" b="1" dirty="0">
                <a:solidFill>
                  <a:srgbClr val="D90B0B"/>
                </a:solidFill>
                <a:latin typeface="Microsoft JhengHei"/>
                <a:ea typeface="Microsoft JhengHei"/>
                <a:sym typeface="Microsoft JhengHei"/>
              </a:rPr>
              <a:t>使用推薦系統後，我們省下了 </a:t>
            </a:r>
            <a:r>
              <a:rPr lang="en-US" altLang="zh-TW" sz="3600" b="1" dirty="0">
                <a:solidFill>
                  <a:srgbClr val="D90B0B"/>
                </a:solidFill>
                <a:latin typeface="Microsoft JhengHei"/>
                <a:ea typeface="Microsoft JhengHei"/>
                <a:sym typeface="Microsoft JhengHei"/>
              </a:rPr>
              <a:t>62</a:t>
            </a:r>
            <a:r>
              <a:rPr lang="en-US" altLang="zh-TW" sz="2800" b="1" dirty="0">
                <a:solidFill>
                  <a:srgbClr val="D90B0B"/>
                </a:solidFill>
                <a:latin typeface="Microsoft JhengHei"/>
                <a:ea typeface="Microsoft JhengHei"/>
                <a:sym typeface="Microsoft JhengHei"/>
              </a:rPr>
              <a:t> </a:t>
            </a:r>
            <a:r>
              <a:rPr lang="en-US" altLang="zh-TW" sz="1600" b="1" dirty="0">
                <a:solidFill>
                  <a:srgbClr val="D90B0B"/>
                </a:solidFill>
                <a:latin typeface="Microsoft JhengHei"/>
                <a:ea typeface="Microsoft JhengHei"/>
                <a:sym typeface="Microsoft JhengHei"/>
              </a:rPr>
              <a:t>%</a:t>
            </a:r>
            <a:r>
              <a:rPr lang="zh-TW" altLang="en-US" sz="2400" b="1" dirty="0">
                <a:solidFill>
                  <a:srgbClr val="D90B0B"/>
                </a:solidFill>
                <a:latin typeface="Microsoft JhengHei"/>
                <a:ea typeface="Microsoft JhengHei"/>
                <a:sym typeface="Microsoft JhengHei"/>
              </a:rPr>
              <a:t> 的時間</a:t>
            </a:r>
            <a:r>
              <a:rPr lang="en-US" altLang="zh-TW" sz="2400" b="1" dirty="0">
                <a:solidFill>
                  <a:srgbClr val="D90B0B"/>
                </a:solidFill>
                <a:latin typeface="Microsoft JhengHei"/>
                <a:ea typeface="Microsoft JhengHei"/>
                <a:sym typeface="Microsoft JhengHei"/>
              </a:rPr>
              <a:t>!</a:t>
            </a:r>
          </a:p>
          <a:p>
            <a:pPr>
              <a:buSzPts val="2400"/>
            </a:pPr>
            <a:r>
              <a:rPr lang="en" altLang="zh-TW" sz="1600" b="1" dirty="0">
                <a:solidFill>
                  <a:schemeClr val="tx1">
                    <a:lumMod val="95000"/>
                    <a:lumOff val="5000"/>
                  </a:schemeClr>
                </a:solidFill>
                <a:latin typeface="Microsoft JhengHei"/>
                <a:ea typeface="Microsoft JhengHei"/>
              </a:rPr>
              <a:t>Treatment Effect = 18.11(MA) – 47.21(MB)=-29.1(sec.)</a:t>
            </a:r>
          </a:p>
        </p:txBody>
      </p:sp>
      <p:pic>
        <p:nvPicPr>
          <p:cNvPr id="3" name="專題測試 ‑ Treatment Effect">
            <a:hlinkClick r:id="" action="ppaction://media"/>
            <a:extLst>
              <a:ext uri="{FF2B5EF4-FFF2-40B4-BE49-F238E27FC236}">
                <a16:creationId xmlns:a16="http://schemas.microsoft.com/office/drawing/2014/main" id="{296151DF-9153-4013-92A0-50076705BF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41917" y="1077737"/>
            <a:ext cx="7260166" cy="5445125"/>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1_自訂設計">
  <a:themeElements>
    <a:clrScheme name="Office 佈景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1263</TotalTime>
  <Words>1516</Words>
  <Application>Microsoft Office PowerPoint</Application>
  <PresentationFormat>如螢幕大小 (4:3)</PresentationFormat>
  <Paragraphs>180</Paragraphs>
  <Slides>14</Slides>
  <Notes>14</Notes>
  <HiddenSlides>0</HiddenSlides>
  <MMClips>2</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vt:i4>
      </vt:variant>
    </vt:vector>
  </HeadingPairs>
  <TitlesOfParts>
    <vt:vector size="20" baseType="lpstr">
      <vt:lpstr>inherit</vt:lpstr>
      <vt:lpstr>Microsoft Yahei</vt:lpstr>
      <vt:lpstr>Microsoft JhengHei</vt:lpstr>
      <vt:lpstr>Arial</vt:lpstr>
      <vt:lpstr>Calibri</vt:lpstr>
      <vt:lpstr>1_自訂設計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會長組</dc:creator>
  <cp:lastModifiedBy>銘宏</cp:lastModifiedBy>
  <cp:revision>50</cp:revision>
  <dcterms:modified xsi:type="dcterms:W3CDTF">2022-11-27T15:27:20Z</dcterms:modified>
</cp:coreProperties>
</file>